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88" r:id="rId3"/>
    <p:sldId id="289" r:id="rId5"/>
    <p:sldId id="257" r:id="rId6"/>
    <p:sldId id="290" r:id="rId7"/>
    <p:sldId id="258" r:id="rId8"/>
    <p:sldId id="259" r:id="rId9"/>
    <p:sldId id="260" r:id="rId10"/>
    <p:sldId id="261" r:id="rId11"/>
    <p:sldId id="262" r:id="rId12"/>
    <p:sldId id="263" r:id="rId13"/>
    <p:sldId id="264" r:id="rId14"/>
    <p:sldId id="291" r:id="rId15"/>
    <p:sldId id="292"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93" r:id="rId39"/>
  </p:sldIdLst>
  <p:sldSz cx="12192000" cy="6858000"/>
  <p:notesSz cx="6858000" cy="9144000"/>
  <p:embeddedFontLst>
    <p:embeddedFont>
      <p:font typeface="Source Han Sans CN Bold Bold" panose="020B0800000000000000" charset="-122"/>
      <p:bold r:id="rId43"/>
    </p:embeddedFont>
    <p:embeddedFont>
      <p:font typeface="OPPOSans H" panose="00020600040101010101" charset="-122"/>
      <p:regular r:id="rId44"/>
    </p:embeddedFont>
    <p:embeddedFont>
      <p:font typeface="Source Han Sans CN Normal" panose="020B0400000000000000" charset="-122"/>
      <p:regular r:id="rId45"/>
    </p:embeddedFont>
    <p:embeddedFont>
      <p:font typeface="OPPOSans R" panose="00020600040101010101" charset="-122"/>
      <p:regular r:id="rId46"/>
    </p:embeddedFont>
    <p:embeddedFont>
      <p:font typeface="等线" panose="02010600030101010101" charset="-122"/>
      <p:regular r:id="rId47"/>
    </p:embeddedFont>
    <p:embeddedFont>
      <p:font typeface="微软雅黑" panose="020B0503020204020204" charset="-122"/>
      <p:regular r:id="rId48"/>
    </p:embeddedFont>
    <p:embeddedFont>
      <p:font typeface="OPPOSans B" panose="00020600040101010101" charset="-122"/>
      <p:regular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designPart202X合同的效力03</a:t>
            </a:r>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无效合同是指合同虽然已经成立，但因其违反法律、行政法规或社会公共利益，因而不发生法律效力的合同。无效合同的情形包括：无民事行为能力人实施的民事法律行为；行为人与相对人以虚假的意思表示实施的民事法律行为；违反法律、行政法规的强制性规定的民事法律行为无效；违背公序良俗的民事法律行为；行为人与相对人恶意串通，损害他人合法权益的民事法律行为。无效合同</a:t>
            </a:r>
            <a:endParaRPr kumimoji="1"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可撤销合同是指合同当事人订立合同时意思表示不真实，通过享有撤销权的当事人向人民法院或仲裁机构行使撤销权，使已经生效的合同变更或归于无效的合同。可撤销合同的情形包括：因重大误解而订立的合同；以欺诈、胁迫的手段订立的合同；显失公平的合同。可撤销合同</a:t>
            </a:r>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效力待定的合同是指合同的有效或无效处于不确定状态，只有经过有权人的追认，才能发生当事人预期的法律效力的合同。效力待定合同的情形包括：限制民事行为能力人依法不能独立订立的合同；无权代理人订立的合同。效力待定合同</a:t>
            </a:r>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design202XAiPPT202X公司法律制度</a:t>
            </a:r>
            <a:endParaRPr kumimoji="1"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designPart202X合同的履行04</a:t>
            </a:r>
            <a:endParaRPr kumimoji="1"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designPart202X合同的变更、转让和终止06</a:t>
            </a:r>
            <a:endParaRPr kumimoji="1"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01030507020406CONTENTS合同法概述目 录合同的订立合同的效力合同的履行合同的担保合同的变更、转让和终止违约责任</a:t>
            </a:r>
            <a:endParaRPr kumimoji="1"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designPart202X违约责任07</a:t>
            </a:r>
            <a:endParaRPr kumimoji="1"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01违约责任是指合同当事人一方不履行合同义务或履行合同义务不符合约定时依照法律规定或合同约定所应承担的法律责任。违约责任的概念</a:t>
            </a:r>
            <a:endParaRPr kumimoji="1"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承担违约责任的形式包括：继续履行；采取补救措施；赔偿损失；支付违约金；支付定金。承担违约责任的形式</a:t>
            </a:r>
            <a:endParaRPr kumimoji="1"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PowerPoint designPart202X合同的订立02</a:t>
            </a:r>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png"/><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4" Type="http://schemas.openxmlformats.org/officeDocument/2006/relationships/notesSlide" Target="../notesSlides/notesSlide6.xml"/><Relationship Id="rId13" Type="http://schemas.openxmlformats.org/officeDocument/2006/relationships/slideLayout" Target="../slideLayouts/slideLayout1.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6" Type="http://schemas.openxmlformats.org/officeDocument/2006/relationships/notesSlide" Target="../notesSlides/notesSlide7.xml"/><Relationship Id="rId15" Type="http://schemas.openxmlformats.org/officeDocument/2006/relationships/slideLayout" Target="../slideLayouts/slideLayout1.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667883" y="0"/>
            <a:ext cx="8524117" cy="6858000"/>
          </a:xfrm>
          <a:custGeom>
            <a:avLst/>
            <a:gdLst>
              <a:gd name="connsiteX0" fmla="*/ 0 w 8524117"/>
              <a:gd name="connsiteY0" fmla="*/ 0 h 6858000"/>
              <a:gd name="connsiteX1" fmla="*/ 5876167 w 8524117"/>
              <a:gd name="connsiteY1" fmla="*/ 0 h 6858000"/>
              <a:gd name="connsiteX2" fmla="*/ 7542283 w 8524117"/>
              <a:gd name="connsiteY2" fmla="*/ 0 h 6858000"/>
              <a:gd name="connsiteX3" fmla="*/ 8524117 w 8524117"/>
              <a:gd name="connsiteY3" fmla="*/ 0 h 6858000"/>
              <a:gd name="connsiteX4" fmla="*/ 8524117 w 8524117"/>
              <a:gd name="connsiteY4" fmla="*/ 6858000 h 6858000"/>
              <a:gd name="connsiteX5" fmla="*/ 7542283 w 8524117"/>
              <a:gd name="connsiteY5" fmla="*/ 6858000 h 6858000"/>
              <a:gd name="connsiteX6" fmla="*/ 5876167 w 8524117"/>
              <a:gd name="connsiteY6" fmla="*/ 6858000 h 6858000"/>
              <a:gd name="connsiteX7" fmla="*/ 0 w 8524117"/>
              <a:gd name="connsiteY7" fmla="*/ 6858000 h 6858000"/>
              <a:gd name="connsiteX8" fmla="*/ 100466 w 8524117"/>
              <a:gd name="connsiteY8" fmla="*/ 6770974 h 6858000"/>
              <a:gd name="connsiteX9" fmla="*/ 1579633 w 8524117"/>
              <a:gd name="connsiteY9" fmla="*/ 3429000 h 6858000"/>
              <a:gd name="connsiteX10" fmla="*/ 100466 w 8524117"/>
              <a:gd name="connsiteY10" fmla="*/ 87026 h 6858000"/>
            </a:gdLst>
            <a:ahLst/>
            <a:cxnLst/>
            <a:rect l="l" t="t" r="r" b="b"/>
            <a:pathLst>
              <a:path w="8524117" h="6858000">
                <a:moveTo>
                  <a:pt x="0" y="0"/>
                </a:moveTo>
                <a:lnTo>
                  <a:pt x="5876167" y="0"/>
                </a:lnTo>
                <a:lnTo>
                  <a:pt x="7542283" y="0"/>
                </a:lnTo>
                <a:lnTo>
                  <a:pt x="8524117" y="0"/>
                </a:lnTo>
                <a:lnTo>
                  <a:pt x="8524117" y="6858000"/>
                </a:lnTo>
                <a:lnTo>
                  <a:pt x="7542283" y="6858000"/>
                </a:lnTo>
                <a:lnTo>
                  <a:pt x="5876167" y="6858000"/>
                </a:lnTo>
                <a:lnTo>
                  <a:pt x="0" y="6858000"/>
                </a:lnTo>
                <a:lnTo>
                  <a:pt x="100466" y="6770974"/>
                </a:lnTo>
                <a:cubicBezTo>
                  <a:pt x="1009150" y="5945082"/>
                  <a:pt x="1579633" y="4753663"/>
                  <a:pt x="1579633" y="3429000"/>
                </a:cubicBezTo>
                <a:cubicBezTo>
                  <a:pt x="1579633" y="2104337"/>
                  <a:pt x="1009150" y="912918"/>
                  <a:pt x="100466" y="87026"/>
                </a:cubicBezTo>
                <a:close/>
              </a:path>
            </a:pathLst>
          </a:custGeom>
          <a:gradFill>
            <a:gsLst>
              <a:gs pos="0">
                <a:schemeClr val="accent1">
                  <a:lumMod val="20000"/>
                  <a:lumOff val="80000"/>
                </a:schemeClr>
              </a:gs>
              <a:gs pos="100000">
                <a:schemeClr val="accent1">
                  <a:lumMod val="20000"/>
                  <a:lumOff val="80000"/>
                  <a:alpha val="0"/>
                </a:schemeClr>
              </a:gs>
            </a:gsLst>
            <a:lin ang="0" scaled="0"/>
          </a:gra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839718" y="1572384"/>
            <a:ext cx="3713232" cy="3713232"/>
          </a:xfrm>
          <a:prstGeom prst="ellipse">
            <a:avLst/>
          </a:prstGeom>
          <a:gradFill>
            <a:gsLst>
              <a:gs pos="0">
                <a:schemeClr val="accent1">
                  <a:lumMod val="60000"/>
                  <a:lumOff val="40000"/>
                </a:schemeClr>
              </a:gs>
              <a:gs pos="100000">
                <a:schemeClr val="accent1"/>
              </a:gs>
            </a:gsLst>
            <a:lin ang="9000000" scaled="0"/>
          </a:gradFill>
          <a:ln w="19050" cap="sq">
            <a:noFill/>
            <a:miter/>
          </a:ln>
          <a:effectLst>
            <a:outerShdw blurRad="190500" algn="ctr" rotWithShape="0">
              <a:schemeClr val="accent1">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a:off x="5915320" y="1130300"/>
            <a:ext cx="4745868" cy="653495"/>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订立合同的形式</a:t>
            </a:r>
            <a:endParaRPr kumimoji="1" lang="zh-CN" altLang="en-US"/>
          </a:p>
        </p:txBody>
      </p:sp>
      <p:sp>
        <p:nvSpPr>
          <p:cNvPr id="6" name="标题 1"/>
          <p:cNvSpPr txBox="1"/>
          <p:nvPr/>
        </p:nvSpPr>
        <p:spPr>
          <a:xfrm>
            <a:off x="5089757" y="1989225"/>
            <a:ext cx="6201212" cy="1481988"/>
          </a:xfrm>
          <a:prstGeom prst="rect">
            <a:avLst/>
          </a:prstGeom>
          <a:noFill/>
          <a:ln>
            <a:noFill/>
          </a:ln>
        </p:spPr>
        <p:txBody>
          <a:bodyPr vert="horz" wrap="square" lIns="0" tIns="0" rIns="0" bIns="0" rtlCol="0" anchor="t"/>
          <a:lstStyle/>
          <a:p>
            <a:pPr algn="l">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合同的形式包括口头形式、书面形式和其他形式</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7" name="标题 1"/>
          <p:cNvSpPr txBox="1"/>
          <p:nvPr/>
        </p:nvSpPr>
        <p:spPr>
          <a:xfrm>
            <a:off x="5915320" y="3579501"/>
            <a:ext cx="4745868" cy="653495"/>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合同的内容</a:t>
            </a:r>
            <a:endParaRPr kumimoji="1" lang="zh-CN" altLang="en-US"/>
          </a:p>
        </p:txBody>
      </p:sp>
      <p:sp>
        <p:nvSpPr>
          <p:cNvPr id="8" name="标题 1"/>
          <p:cNvSpPr txBox="1"/>
          <p:nvPr/>
        </p:nvSpPr>
        <p:spPr>
          <a:xfrm>
            <a:off x="5089757" y="4438426"/>
            <a:ext cx="6201212" cy="1481988"/>
          </a:xfrm>
          <a:prstGeom prst="rect">
            <a:avLst/>
          </a:prstGeom>
          <a:noFill/>
          <a:ln>
            <a:noFill/>
          </a:ln>
        </p:spPr>
        <p:txBody>
          <a:bodyPr vert="horz" wrap="square" lIns="0" tIns="0" rIns="0" bIns="0" rtlCol="0" anchor="t"/>
          <a:lstStyle/>
          <a:p>
            <a:pPr algn="l">
              <a:lnSpc>
                <a:spcPct val="150000"/>
              </a:lnSpc>
            </a:pP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一般包括以下条款</a:t>
            </a: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：当事人的名称或姓名和住所；标的；数量；质量；价款或报酬；履行期限、地点和方式；违约责任；解决争议的方法</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9" name="标题 1"/>
          <p:cNvSpPr txBox="1"/>
          <p:nvPr/>
        </p:nvSpPr>
        <p:spPr>
          <a:xfrm>
            <a:off x="4767409" y="1525260"/>
            <a:ext cx="228600" cy="228600"/>
          </a:xfrm>
          <a:prstGeom prst="ellipse">
            <a:avLst/>
          </a:prstGeom>
          <a:solidFill>
            <a:schemeClr val="accent1"/>
          </a:solidFill>
          <a:ln w="50800" cap="sq">
            <a:solidFill>
              <a:schemeClr val="bg1"/>
            </a:solidFill>
            <a:miter/>
          </a:ln>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a:off x="5089756" y="3944236"/>
            <a:ext cx="228600" cy="228600"/>
          </a:xfrm>
          <a:prstGeom prst="ellipse">
            <a:avLst/>
          </a:prstGeom>
          <a:solidFill>
            <a:schemeClr val="accent1"/>
          </a:solidFill>
          <a:ln w="50800" cap="sq">
            <a:solidFill>
              <a:schemeClr val="bg1"/>
            </a:solidFill>
            <a:miter/>
          </a:ln>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566408" y="1457047"/>
            <a:ext cx="656986" cy="656986"/>
          </a:xfrm>
          <a:prstGeom prst="ellipse">
            <a:avLst/>
          </a:prstGeom>
          <a:gradFill>
            <a:gsLst>
              <a:gs pos="0">
                <a:schemeClr val="accent1">
                  <a:lumMod val="60000"/>
                  <a:lumOff val="40000"/>
                </a:schemeClr>
              </a:gs>
              <a:gs pos="100000">
                <a:schemeClr val="accent1"/>
              </a:gs>
            </a:gsLst>
            <a:lin ang="9000000" scaled="0"/>
          </a:gradFill>
          <a:ln w="19050" cap="sq">
            <a:noFill/>
            <a:miter/>
          </a:ln>
          <a:effectLst>
            <a:outerShdw blurRad="190500" algn="ctr" rotWithShape="0">
              <a:schemeClr val="accent1">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3667883" y="5206104"/>
            <a:ext cx="426494" cy="426494"/>
          </a:xfrm>
          <a:prstGeom prst="ellipse">
            <a:avLst/>
          </a:prstGeom>
          <a:gradFill>
            <a:gsLst>
              <a:gs pos="0">
                <a:schemeClr val="accent1">
                  <a:lumMod val="60000"/>
                  <a:lumOff val="40000"/>
                </a:schemeClr>
              </a:gs>
              <a:gs pos="100000">
                <a:schemeClr val="accent1"/>
              </a:gs>
            </a:gsLst>
            <a:lin ang="9000000" scaled="0"/>
          </a:gradFill>
          <a:ln w="19050" cap="sq">
            <a:noFill/>
            <a:miter/>
          </a:ln>
          <a:effectLst>
            <a:outerShdw blurRad="190500" algn="ctr" rotWithShape="0">
              <a:schemeClr val="accent1">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457479" y="5285616"/>
            <a:ext cx="874844" cy="874844"/>
          </a:xfrm>
          <a:prstGeom prst="ellipse">
            <a:avLst/>
          </a:prstGeom>
          <a:gradFill>
            <a:gsLst>
              <a:gs pos="0">
                <a:schemeClr val="accent1">
                  <a:lumMod val="20000"/>
                  <a:lumOff val="80000"/>
                </a:schemeClr>
              </a:gs>
              <a:gs pos="100000">
                <a:schemeClr val="accent1">
                  <a:lumMod val="60000"/>
                  <a:lumOff val="40000"/>
                </a:schemeClr>
              </a:gs>
            </a:gsLst>
            <a:lin ang="9000000" scaled="0"/>
          </a:gradFill>
          <a:ln w="19050" cap="sq">
            <a:noFill/>
            <a:miter/>
          </a:ln>
          <a:effectLst>
            <a:outerShdw blurRad="190500" algn="ctr" rotWithShape="0">
              <a:schemeClr val="accent1">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3529391" y="1323278"/>
            <a:ext cx="228600" cy="228600"/>
          </a:xfrm>
          <a:prstGeom prst="ellipse">
            <a:avLst/>
          </a:prstGeom>
          <a:gradFill>
            <a:gsLst>
              <a:gs pos="0">
                <a:schemeClr val="accent1">
                  <a:lumMod val="20000"/>
                  <a:lumOff val="80000"/>
                </a:schemeClr>
              </a:gs>
              <a:gs pos="100000">
                <a:schemeClr val="accent1">
                  <a:lumMod val="60000"/>
                  <a:lumOff val="40000"/>
                </a:schemeClr>
              </a:gs>
            </a:gsLst>
            <a:lin ang="9000000" scaled="0"/>
          </a:gradFill>
          <a:ln w="19050" cap="sq">
            <a:noFill/>
            <a:miter/>
          </a:ln>
          <a:effectLst>
            <a:outerShdw blurRad="190500" algn="ctr" rotWithShape="0">
              <a:schemeClr val="accent1">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5" name="标题 1"/>
          <p:cNvSpPr txBox="1"/>
          <p:nvPr/>
        </p:nvSpPr>
        <p:spPr>
          <a:xfrm rot="10021203">
            <a:off x="1285550" y="2018217"/>
            <a:ext cx="2821568" cy="2821566"/>
          </a:xfrm>
          <a:prstGeom prst="ellipse">
            <a:avLst/>
          </a:prstGeom>
          <a:solidFill>
            <a:schemeClr val="bg1"/>
          </a:soli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rot="10021203">
            <a:off x="1955756" y="2688422"/>
            <a:ext cx="1481156" cy="1481156"/>
          </a:xfrm>
          <a:prstGeom prst="ellipse">
            <a:avLst/>
          </a:prstGeom>
          <a:gradFill>
            <a:gsLst>
              <a:gs pos="0">
                <a:schemeClr val="accent1">
                  <a:lumMod val="40000"/>
                  <a:lumOff val="60000"/>
                </a:schemeClr>
              </a:gs>
              <a:gs pos="100000">
                <a:schemeClr val="accent1">
                  <a:lumMod val="20000"/>
                  <a:lumOff val="80000"/>
                </a:schemeClr>
              </a:gs>
            </a:gsLst>
            <a:lin ang="5400000" scaled="0"/>
          </a:gradFill>
          <a:ln w="19050" cap="sq">
            <a:noFill/>
            <a:miter/>
          </a:ln>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rot="10800000" flipH="1" flipV="1">
            <a:off x="2351964" y="3095740"/>
            <a:ext cx="688742" cy="666520"/>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8"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合同的形式与合同的内容</a:t>
            </a:r>
            <a:endParaRPr kumimoji="1" lang="zh-CN" altLang="en-US" dirty="0"/>
          </a:p>
        </p:txBody>
      </p:sp>
      <p:sp>
        <p:nvSpPr>
          <p:cNvPr id="23"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1"/>
          <p:cNvSpPr txBox="1"/>
          <p:nvPr/>
        </p:nvSpPr>
        <p:spPr>
          <a:xfrm>
            <a:off x="2941333" y="1360224"/>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3578525" y="2561061"/>
            <a:ext cx="1036232" cy="103623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5" name="标题 1"/>
          <p:cNvSpPr txBox="1"/>
          <p:nvPr/>
        </p:nvSpPr>
        <p:spPr>
          <a:xfrm>
            <a:off x="2857591" y="2191122"/>
            <a:ext cx="2311200" cy="521249"/>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chemeClr val="bg1"/>
                </a:solidFill>
                <a:latin typeface="Source Han Sans CN Bold Bold" panose="020B0800000000000000" charset="-122"/>
                <a:ea typeface="Source Han Sans CN Bold Bold" panose="020B0800000000000000" charset="-122"/>
                <a:cs typeface="Source Han Sans CN Bold Bold" panose="020B0800000000000000" charset="-122"/>
              </a:rPr>
              <a:t>要约</a:t>
            </a:r>
            <a:endParaRPr kumimoji="1" lang="zh-CN" altLang="en-US">
              <a:solidFill>
                <a:schemeClr val="bg1"/>
              </a:solidFill>
            </a:endParaRPr>
          </a:p>
        </p:txBody>
      </p:sp>
      <p:sp>
        <p:nvSpPr>
          <p:cNvPr id="6" name="标题 1"/>
          <p:cNvSpPr txBox="1"/>
          <p:nvPr/>
        </p:nvSpPr>
        <p:spPr>
          <a:xfrm>
            <a:off x="2728583" y="3883845"/>
            <a:ext cx="2785708" cy="2085360"/>
          </a:xfrm>
          <a:prstGeom prst="rect">
            <a:avLst/>
          </a:prstGeom>
        </p:spPr>
        <p:style>
          <a:lnRef idx="2">
            <a:schemeClr val="accent1"/>
          </a:lnRef>
          <a:fillRef idx="1">
            <a:schemeClr val="lt1"/>
          </a:fillRef>
          <a:effectRef idx="0">
            <a:schemeClr val="accent1"/>
          </a:effectRef>
          <a:fontRef idx="minor">
            <a:schemeClr val="dk1"/>
          </a:fontRef>
        </p:style>
        <p:txBody>
          <a:bodyPr vert="horz" wrap="square" lIns="0" tIns="0" rIns="0" bIns="0" rtlCol="0" anchor="ctr"/>
          <a:lstStyle/>
          <a:p>
            <a:pPr algn="ctr">
              <a:lnSpc>
                <a:spcPct val="150000"/>
              </a:lnSpc>
            </a:pP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要约是希望和他人订立合同的意思表示</a:t>
            </a:r>
            <a:r>
              <a:rPr kumimoji="1" lang="en-US" altLang="zh-CN" sz="1400" dirty="0" smtClean="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5" name="标题 1"/>
          <p:cNvSpPr txBox="1"/>
          <p:nvPr/>
        </p:nvSpPr>
        <p:spPr>
          <a:xfrm>
            <a:off x="5723782" y="1360224"/>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a:off x="5640040" y="2191122"/>
            <a:ext cx="2311200" cy="521249"/>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chemeClr val="bg1"/>
                </a:solidFill>
                <a:latin typeface="Source Han Sans CN Bold Bold" panose="020B0800000000000000" charset="-122"/>
                <a:ea typeface="Source Han Sans CN Bold Bold" panose="020B0800000000000000" charset="-122"/>
                <a:cs typeface="Source Han Sans CN Bold Bold" panose="020B0800000000000000" charset="-122"/>
              </a:rPr>
              <a:t>承诺</a:t>
            </a:r>
            <a:endParaRPr kumimoji="1" lang="zh-CN" altLang="en-US">
              <a:solidFill>
                <a:schemeClr val="bg1"/>
              </a:solidFill>
            </a:endParaRPr>
          </a:p>
        </p:txBody>
      </p:sp>
      <p:sp>
        <p:nvSpPr>
          <p:cNvPr id="17" name="标题 1"/>
          <p:cNvSpPr txBox="1"/>
          <p:nvPr/>
        </p:nvSpPr>
        <p:spPr>
          <a:xfrm>
            <a:off x="5573906" y="3881808"/>
            <a:ext cx="2785708" cy="2085360"/>
          </a:xfrm>
          <a:prstGeom prst="rect">
            <a:avLst/>
          </a:prstGeom>
        </p:spPr>
        <p:style>
          <a:lnRef idx="2">
            <a:schemeClr val="accent1"/>
          </a:lnRef>
          <a:fillRef idx="1">
            <a:schemeClr val="lt1"/>
          </a:fillRef>
          <a:effectRef idx="0">
            <a:schemeClr val="accent1"/>
          </a:effectRef>
          <a:fontRef idx="minor">
            <a:schemeClr val="dk1"/>
          </a:fontRef>
        </p:style>
        <p:txBody>
          <a:bodyPr vert="horz" wrap="square" lIns="0" tIns="0" rIns="0" bIns="0" rtlCol="0" anchor="ctr"/>
          <a:lstStyle/>
          <a:p>
            <a:pPr algn="ctr">
              <a:lnSpc>
                <a:spcPct val="150000"/>
              </a:lnSpc>
            </a:pP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承诺是受要约人同意要约的意思表示</a:t>
            </a:r>
            <a:r>
              <a:rPr kumimoji="1" lang="en-US" altLang="zh-CN" sz="1400" dirty="0" smtClean="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8" name="标题 1"/>
          <p:cNvSpPr txBox="1"/>
          <p:nvPr/>
        </p:nvSpPr>
        <p:spPr>
          <a:xfrm>
            <a:off x="6290026" y="2563459"/>
            <a:ext cx="1178128" cy="103143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合同订立的程序</a:t>
            </a:r>
            <a:endParaRPr kumimoji="1" lang="zh-CN" altLang="en-US" dirty="0"/>
          </a:p>
        </p:txBody>
      </p:sp>
      <p:sp>
        <p:nvSpPr>
          <p:cNvPr id="24"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372653" y="2297110"/>
            <a:ext cx="1036232" cy="103623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7" name="标题 1"/>
          <p:cNvSpPr txBox="1"/>
          <p:nvPr/>
        </p:nvSpPr>
        <p:spPr>
          <a:xfrm>
            <a:off x="6221075" y="1141657"/>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8" name="标题 1"/>
          <p:cNvSpPr txBox="1"/>
          <p:nvPr/>
        </p:nvSpPr>
        <p:spPr>
          <a:xfrm>
            <a:off x="6137333" y="1972555"/>
            <a:ext cx="2311200" cy="521249"/>
          </a:xfrm>
          <a:prstGeom prst="rect">
            <a:avLst/>
          </a:prstGeom>
          <a:noFill/>
          <a:ln>
            <a:noFill/>
          </a:ln>
        </p:spPr>
        <p:txBody>
          <a:bodyPr vert="horz" wrap="square" lIns="0" tIns="0" rIns="0" bIns="0" rtlCol="0" anchor="b"/>
          <a:lstStyle/>
          <a:p>
            <a:pPr algn="ctr">
              <a:lnSpc>
                <a:spcPct val="110000"/>
              </a:lnSpc>
            </a:pPr>
            <a:r>
              <a:rPr kumimoji="1" lang="zh-CN" altLang="en-US" b="1" smtClean="0">
                <a:solidFill>
                  <a:schemeClr val="bg1"/>
                </a:solidFill>
                <a:latin typeface="微软雅黑" panose="020B0503020204020204" charset="-122"/>
                <a:ea typeface="微软雅黑" panose="020B0503020204020204" charset="-122"/>
              </a:rPr>
              <a:t>合同成立的地点</a:t>
            </a:r>
            <a:endParaRPr kumimoji="1" lang="zh-CN" altLang="en-US" b="1" dirty="0">
              <a:solidFill>
                <a:schemeClr val="bg1"/>
              </a:solidFill>
              <a:latin typeface="微软雅黑" panose="020B0503020204020204" charset="-122"/>
              <a:ea typeface="微软雅黑" panose="020B0503020204020204" charset="-122"/>
            </a:endParaRPr>
          </a:p>
        </p:txBody>
      </p:sp>
      <p:sp>
        <p:nvSpPr>
          <p:cNvPr id="9" name="标题 1"/>
          <p:cNvSpPr txBox="1"/>
          <p:nvPr/>
        </p:nvSpPr>
        <p:spPr>
          <a:xfrm>
            <a:off x="6225143" y="3665278"/>
            <a:ext cx="2785708" cy="2085360"/>
          </a:xfrm>
          <a:prstGeom prst="rect">
            <a:avLst/>
          </a:prstGeom>
        </p:spPr>
        <p:style>
          <a:lnRef idx="2">
            <a:schemeClr val="accent1"/>
          </a:lnRef>
          <a:fillRef idx="1">
            <a:schemeClr val="lt1"/>
          </a:fillRef>
          <a:effectRef idx="0">
            <a:schemeClr val="accent1"/>
          </a:effectRef>
          <a:fontRef idx="minor">
            <a:schemeClr val="dk1"/>
          </a:fontRef>
        </p:style>
        <p:txBody>
          <a:bodyPr vert="horz" wrap="square" lIns="0" tIns="0" rIns="0" bIns="0" rtlCol="0" anchor="ctr"/>
          <a:lstStyle/>
          <a:p>
            <a:pPr algn="ctr">
              <a:lnSpc>
                <a:spcPct val="150000"/>
              </a:lnSpc>
            </a:pPr>
            <a:r>
              <a:rPr lang="zh-CN" altLang="en-US" sz="1600" dirty="0"/>
              <a:t>承诺生效的地点为合同成立的地点。</a:t>
            </a:r>
            <a:endParaRPr kumimoji="1" lang="zh-CN" altLang="en-US" sz="1600" dirty="0"/>
          </a:p>
        </p:txBody>
      </p:sp>
      <p:sp>
        <p:nvSpPr>
          <p:cNvPr id="10" name="标题 1"/>
          <p:cNvSpPr txBox="1"/>
          <p:nvPr/>
        </p:nvSpPr>
        <p:spPr>
          <a:xfrm>
            <a:off x="6860664" y="2344893"/>
            <a:ext cx="1031438" cy="1031434"/>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ctr">
              <a:lnSpc>
                <a:spcPct val="100000"/>
              </a:lnSpc>
            </a:pPr>
            <a:endParaRPr kumimoji="1" lang="zh-CN" altLang="en-US"/>
          </a:p>
        </p:txBody>
      </p:sp>
      <p:sp>
        <p:nvSpPr>
          <p:cNvPr id="11" name="标题 1"/>
          <p:cNvSpPr txBox="1"/>
          <p:nvPr/>
        </p:nvSpPr>
        <p:spPr>
          <a:xfrm>
            <a:off x="1654285" y="1141657"/>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1570543" y="1972555"/>
            <a:ext cx="2311200" cy="521249"/>
          </a:xfrm>
          <a:prstGeom prst="rect">
            <a:avLst/>
          </a:prstGeom>
          <a:noFill/>
          <a:ln>
            <a:noFill/>
          </a:ln>
        </p:spPr>
        <p:txBody>
          <a:bodyPr vert="horz" wrap="square" lIns="0" tIns="0" rIns="0" bIns="0" rtlCol="0" anchor="b"/>
          <a:lstStyle/>
          <a:p>
            <a:pPr algn="ctr">
              <a:lnSpc>
                <a:spcPct val="110000"/>
              </a:lnSpc>
            </a:pPr>
            <a:r>
              <a:rPr kumimoji="1" lang="en-US" altLang="zh-CN" sz="1600" b="1" dirty="0" err="1" smtClean="0">
                <a:ln w="12700">
                  <a:noFill/>
                </a:ln>
                <a:solidFill>
                  <a:schemeClr val="bg1"/>
                </a:solidFill>
                <a:latin typeface="微软雅黑" panose="020B0503020204020204" charset="-122"/>
                <a:ea typeface="微软雅黑" panose="020B0503020204020204" charset="-122"/>
                <a:cs typeface="Source Han Sans CN Bold Bold" panose="020B0800000000000000" charset="-122"/>
              </a:rPr>
              <a:t>合同成立的时间</a:t>
            </a:r>
            <a:endParaRPr kumimoji="1" lang="zh-CN" altLang="en-US" b="1" dirty="0">
              <a:solidFill>
                <a:schemeClr val="bg1"/>
              </a:solidFill>
              <a:latin typeface="微软雅黑" panose="020B0503020204020204" charset="-122"/>
              <a:ea typeface="微软雅黑" panose="020B0503020204020204" charset="-122"/>
            </a:endParaRPr>
          </a:p>
        </p:txBody>
      </p:sp>
      <p:sp>
        <p:nvSpPr>
          <p:cNvPr id="13" name="标题 1"/>
          <p:cNvSpPr txBox="1"/>
          <p:nvPr/>
        </p:nvSpPr>
        <p:spPr>
          <a:xfrm>
            <a:off x="1567284" y="3677450"/>
            <a:ext cx="2785708" cy="2085360"/>
          </a:xfrm>
          <a:prstGeom prst="rect">
            <a:avLst/>
          </a:prstGeom>
        </p:spPr>
        <p:style>
          <a:lnRef idx="2">
            <a:schemeClr val="accent1"/>
          </a:lnRef>
          <a:fillRef idx="1">
            <a:schemeClr val="lt1"/>
          </a:fillRef>
          <a:effectRef idx="0">
            <a:schemeClr val="accent1"/>
          </a:effectRef>
          <a:fontRef idx="minor">
            <a:schemeClr val="dk1"/>
          </a:fontRef>
        </p:style>
        <p:txBody>
          <a:bodyPr vert="horz" wrap="square" lIns="0" tIns="0" rIns="0" bIns="0" rtlCol="0" anchor="ctr"/>
          <a:lstStyle/>
          <a:p>
            <a:pPr algn="ctr">
              <a:lnSpc>
                <a:spcPct val="150000"/>
              </a:lnSpc>
            </a:pPr>
            <a:r>
              <a:rPr kumimoji="1" lang="en-US" altLang="zh-CN" sz="16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承诺生效时合同成立</a:t>
            </a:r>
            <a:r>
              <a:rPr kumimoji="1" lang="en-US" altLang="zh-CN" sz="1600" dirty="0" smtClean="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4" name="标题 1"/>
          <p:cNvSpPr txBox="1"/>
          <p:nvPr/>
        </p:nvSpPr>
        <p:spPr>
          <a:xfrm>
            <a:off x="2358014" y="2344893"/>
            <a:ext cx="903158" cy="1031434"/>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4084154" y="2299508"/>
            <a:ext cx="1178128" cy="103143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、合同成立的时间和地点</a:t>
            </a:r>
            <a:endParaRPr kumimoji="1" lang="zh-CN" altLang="en-US" dirty="0"/>
          </a:p>
        </p:txBody>
      </p:sp>
      <p:sp>
        <p:nvSpPr>
          <p:cNvPr id="24"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372653" y="2297110"/>
            <a:ext cx="1036232" cy="103623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7" name="标题 1"/>
          <p:cNvSpPr txBox="1"/>
          <p:nvPr/>
        </p:nvSpPr>
        <p:spPr>
          <a:xfrm>
            <a:off x="961092" y="983152"/>
            <a:ext cx="2310908" cy="2310906"/>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8" name="标题 1"/>
          <p:cNvSpPr txBox="1"/>
          <p:nvPr/>
        </p:nvSpPr>
        <p:spPr>
          <a:xfrm>
            <a:off x="877350" y="1814050"/>
            <a:ext cx="2311200" cy="521249"/>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chemeClr val="bg1"/>
                </a:solidFill>
                <a:latin typeface="Source Han Sans CN Bold Bold" panose="020B0800000000000000" charset="-122"/>
                <a:ea typeface="Source Han Sans CN Bold Bold" panose="020B0800000000000000" charset="-122"/>
                <a:cs typeface="Source Han Sans CN Bold Bold" panose="020B0800000000000000" charset="-122"/>
              </a:rPr>
              <a:t>格式条款</a:t>
            </a:r>
            <a:endParaRPr kumimoji="1" lang="zh-CN" altLang="en-US">
              <a:solidFill>
                <a:schemeClr val="bg1"/>
              </a:solidFill>
            </a:endParaRPr>
          </a:p>
        </p:txBody>
      </p:sp>
      <p:sp>
        <p:nvSpPr>
          <p:cNvPr id="9" name="标题 1"/>
          <p:cNvSpPr txBox="1"/>
          <p:nvPr/>
        </p:nvSpPr>
        <p:spPr>
          <a:xfrm>
            <a:off x="3475377" y="1293396"/>
            <a:ext cx="7494802" cy="781278"/>
          </a:xfrm>
          <a:prstGeom prst="rect">
            <a:avLst/>
          </a:prstGeom>
        </p:spPr>
        <p:style>
          <a:lnRef idx="2">
            <a:schemeClr val="accent1"/>
          </a:lnRef>
          <a:fillRef idx="1">
            <a:schemeClr val="lt1"/>
          </a:fillRef>
          <a:effectRef idx="0">
            <a:schemeClr val="accent1"/>
          </a:effectRef>
          <a:fontRef idx="minor">
            <a:schemeClr val="dk1"/>
          </a:fontRef>
        </p:style>
        <p:txBody>
          <a:bodyPr vert="horz" wrap="square" lIns="0" tIns="0" rIns="0" bIns="0" rtlCol="0" anchor="ctr"/>
          <a:lstStyle/>
          <a:p>
            <a:pPr algn="ctr">
              <a:lnSpc>
                <a:spcPct val="150000"/>
              </a:lnSpc>
            </a:pPr>
            <a:r>
              <a:rPr kumimoji="1" lang="en-US" altLang="zh-CN" sz="1400" dirty="0" err="1">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格式条款指是指当事人为了重复使用而预先拟定，并在订立合同时未与对方协商的条款</a:t>
            </a:r>
            <a:r>
              <a:rPr kumimoji="1" lang="en-US" altLang="zh-CN" sz="1400" dirty="0" smtClean="0">
                <a:ln w="12700">
                  <a:noFill/>
                </a:ln>
                <a:solidFill>
                  <a:srgbClr val="40404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10" name="标题 1"/>
          <p:cNvSpPr txBox="1"/>
          <p:nvPr/>
        </p:nvSpPr>
        <p:spPr>
          <a:xfrm>
            <a:off x="1600681" y="2186388"/>
            <a:ext cx="1031438" cy="1031434"/>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4084154" y="2299508"/>
            <a:ext cx="1178128" cy="103143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四、合同成立的时间和地点</a:t>
            </a:r>
            <a:endParaRPr kumimoji="1" lang="zh-CN" altLang="en-US" dirty="0"/>
          </a:p>
        </p:txBody>
      </p:sp>
      <p:sp>
        <p:nvSpPr>
          <p:cNvPr id="24"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 name="文本框 1"/>
          <p:cNvSpPr txBox="1"/>
          <p:nvPr/>
        </p:nvSpPr>
        <p:spPr>
          <a:xfrm>
            <a:off x="3475377" y="2539914"/>
            <a:ext cx="7494802" cy="352298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spcBef>
                <a:spcPts val="600"/>
              </a:spcBef>
            </a:pPr>
            <a:r>
              <a:rPr lang="en-US" altLang="zh-CN" sz="1400" dirty="0"/>
              <a:t>2. </a:t>
            </a:r>
            <a:r>
              <a:rPr lang="zh-CN" altLang="en-US" sz="1400" dirty="0"/>
              <a:t>格式条款无效的情形 有下列情形之一的，该格式条款</a:t>
            </a:r>
            <a:r>
              <a:rPr lang="zh-CN" altLang="en-US" sz="1400" dirty="0" smtClean="0"/>
              <a:t>无效</a:t>
            </a:r>
            <a:endParaRPr lang="en-US" altLang="zh-CN" sz="1400" dirty="0" smtClean="0"/>
          </a:p>
          <a:p>
            <a:pPr>
              <a:spcBef>
                <a:spcPts val="600"/>
              </a:spcBef>
            </a:pPr>
            <a:r>
              <a:rPr lang="zh-CN" altLang="en-US" sz="1400" dirty="0" smtClean="0"/>
              <a:t> （</a:t>
            </a:r>
            <a:r>
              <a:rPr lang="en-US" altLang="zh-CN" sz="1400" dirty="0" smtClean="0"/>
              <a:t>1</a:t>
            </a:r>
            <a:r>
              <a:rPr lang="zh-CN" altLang="en-US" sz="1400" dirty="0" smtClean="0"/>
              <a:t>）一般无效情况：</a:t>
            </a:r>
            <a:endParaRPr lang="en-US" altLang="zh-CN" sz="1400" dirty="0"/>
          </a:p>
          <a:p>
            <a:pPr marL="342900" indent="-342900">
              <a:spcBef>
                <a:spcPts val="600"/>
              </a:spcBef>
              <a:buFont typeface="+mj-ea"/>
              <a:buAutoNum type="circleNumDbPlain"/>
            </a:pPr>
            <a:r>
              <a:rPr lang="zh-CN" altLang="en-US" sz="1400" dirty="0" smtClean="0"/>
              <a:t>无</a:t>
            </a:r>
            <a:r>
              <a:rPr lang="zh-CN" altLang="en-US" sz="1400" dirty="0"/>
              <a:t>民事行为能力人实施的民事法律行为</a:t>
            </a:r>
            <a:r>
              <a:rPr lang="zh-CN" altLang="en-US" sz="1400" dirty="0" smtClean="0"/>
              <a:t>；</a:t>
            </a:r>
            <a:endParaRPr lang="en-US" altLang="zh-CN" sz="1400" dirty="0" smtClean="0"/>
          </a:p>
          <a:p>
            <a:pPr marL="342900" indent="-342900">
              <a:spcBef>
                <a:spcPts val="600"/>
              </a:spcBef>
              <a:buFont typeface="+mj-ea"/>
              <a:buAutoNum type="circleNumDbPlain"/>
            </a:pPr>
            <a:r>
              <a:rPr lang="zh-CN" altLang="en-US" sz="1400" dirty="0" smtClean="0"/>
              <a:t>行为</a:t>
            </a:r>
            <a:r>
              <a:rPr lang="zh-CN" altLang="en-US" sz="1400" dirty="0"/>
              <a:t>人与相对人以虚假的意思 表示实施的民事法律行为</a:t>
            </a:r>
            <a:r>
              <a:rPr lang="zh-CN" altLang="en-US" sz="1400" dirty="0" smtClean="0"/>
              <a:t>；</a:t>
            </a:r>
            <a:endParaRPr lang="en-US" altLang="zh-CN" sz="1400" dirty="0" smtClean="0"/>
          </a:p>
          <a:p>
            <a:pPr marL="342900" indent="-342900">
              <a:spcBef>
                <a:spcPts val="600"/>
              </a:spcBef>
              <a:buFont typeface="+mj-ea"/>
              <a:buAutoNum type="circleNumDbPlain"/>
            </a:pPr>
            <a:r>
              <a:rPr lang="zh-CN" altLang="en-US" sz="1400" dirty="0" smtClean="0"/>
              <a:t>违反</a:t>
            </a:r>
            <a:r>
              <a:rPr lang="zh-CN" altLang="en-US" sz="1400" dirty="0"/>
              <a:t>法律、行政法规的强制性规定的民事法律行为</a:t>
            </a:r>
            <a:r>
              <a:rPr lang="zh-CN" altLang="en-US" sz="1400" dirty="0" smtClean="0"/>
              <a:t>无效</a:t>
            </a:r>
            <a:endParaRPr lang="en-US" altLang="zh-CN" sz="1400" dirty="0" smtClean="0"/>
          </a:p>
          <a:p>
            <a:pPr marL="342900" indent="-342900">
              <a:spcBef>
                <a:spcPts val="600"/>
              </a:spcBef>
              <a:buFont typeface="+mj-ea"/>
              <a:buAutoNum type="circleNumDbPlain"/>
            </a:pPr>
            <a:r>
              <a:rPr lang="zh-CN" altLang="en-US" sz="1400" dirty="0" smtClean="0"/>
              <a:t>违背</a:t>
            </a:r>
            <a:r>
              <a:rPr lang="zh-CN" altLang="en-US" sz="1400" dirty="0"/>
              <a:t>公序良俗的民事法律行为</a:t>
            </a:r>
            <a:r>
              <a:rPr lang="zh-CN" altLang="en-US" sz="1400" dirty="0" smtClean="0"/>
              <a:t>；</a:t>
            </a:r>
            <a:endParaRPr lang="en-US" altLang="zh-CN" sz="1400" dirty="0" smtClean="0"/>
          </a:p>
          <a:p>
            <a:pPr marL="342900" indent="-342900">
              <a:spcBef>
                <a:spcPts val="600"/>
              </a:spcBef>
              <a:buFont typeface="+mj-ea"/>
              <a:buAutoNum type="circleNumDbPlain"/>
            </a:pPr>
            <a:r>
              <a:rPr lang="zh-CN" altLang="en-US" sz="1400" dirty="0"/>
              <a:t>行为人与相对人恶意串通，损害他人合法权益的民事法律行为。 </a:t>
            </a:r>
            <a:endParaRPr lang="en-US" altLang="zh-CN" sz="1400" dirty="0" smtClean="0"/>
          </a:p>
          <a:p>
            <a:pPr>
              <a:spcBef>
                <a:spcPts val="600"/>
              </a:spcBef>
            </a:pPr>
            <a:endParaRPr lang="en-US" altLang="zh-CN" sz="1400" dirty="0"/>
          </a:p>
          <a:p>
            <a:pPr>
              <a:spcBef>
                <a:spcPts val="600"/>
              </a:spcBef>
            </a:pPr>
            <a:r>
              <a:rPr lang="zh-CN" altLang="en-US" sz="1400" dirty="0" smtClean="0"/>
              <a:t>（</a:t>
            </a:r>
            <a:r>
              <a:rPr lang="en-US" altLang="zh-CN" sz="1400" dirty="0" smtClean="0"/>
              <a:t>2</a:t>
            </a:r>
            <a:r>
              <a:rPr lang="zh-CN" altLang="en-US" sz="1400" dirty="0" smtClean="0"/>
              <a:t>）合同</a:t>
            </a:r>
            <a:r>
              <a:rPr lang="zh-CN" altLang="en-US" sz="1400" dirty="0"/>
              <a:t>中的下列免责条款无效</a:t>
            </a:r>
            <a:r>
              <a:rPr lang="zh-CN" altLang="en-US" sz="1400" dirty="0" smtClean="0"/>
              <a:t>：</a:t>
            </a:r>
            <a:endParaRPr lang="en-US" altLang="zh-CN" sz="1400" dirty="0" smtClean="0"/>
          </a:p>
          <a:p>
            <a:pPr>
              <a:spcBef>
                <a:spcPts val="600"/>
              </a:spcBef>
            </a:pPr>
            <a:r>
              <a:rPr lang="zh-CN" altLang="en-US" sz="1400" dirty="0" smtClean="0"/>
              <a:t>造成</a:t>
            </a:r>
            <a:r>
              <a:rPr lang="zh-CN" altLang="en-US" sz="1400" dirty="0"/>
              <a:t>对方人身损害的；因故意或者重大过失造成对方 财产损失的。 </a:t>
            </a:r>
            <a:endParaRPr lang="en-US" altLang="zh-CN" sz="1400" dirty="0" smtClean="0"/>
          </a:p>
          <a:p>
            <a:pPr>
              <a:spcBef>
                <a:spcPts val="600"/>
              </a:spcBef>
            </a:pPr>
            <a:r>
              <a:rPr lang="zh-CN" altLang="en-US" sz="1400" dirty="0" smtClean="0"/>
              <a:t>（</a:t>
            </a:r>
            <a:r>
              <a:rPr lang="en-US" altLang="zh-CN" sz="1400" dirty="0" smtClean="0"/>
              <a:t>3</a:t>
            </a:r>
            <a:r>
              <a:rPr lang="zh-CN" altLang="en-US" sz="1400" dirty="0" smtClean="0"/>
              <a:t>）</a:t>
            </a:r>
            <a:r>
              <a:rPr lang="zh-CN" altLang="en-US" sz="1400" dirty="0"/>
              <a:t>提供格式条款一方不合理地免除或者减轻其责任、加重对方责任、限制对方 主要权利。 </a:t>
            </a:r>
            <a:endParaRPr lang="en-US" altLang="zh-CN" sz="1400" dirty="0" smtClean="0"/>
          </a:p>
          <a:p>
            <a:pPr>
              <a:spcBef>
                <a:spcPts val="600"/>
              </a:spcBef>
            </a:pPr>
            <a:r>
              <a:rPr lang="zh-CN" altLang="en-US" sz="1400" dirty="0" smtClean="0"/>
              <a:t>（</a:t>
            </a:r>
            <a:r>
              <a:rPr lang="en-US" altLang="zh-CN" sz="1400" dirty="0" smtClean="0"/>
              <a:t>4</a:t>
            </a:r>
            <a:r>
              <a:rPr lang="zh-CN" altLang="en-US" sz="1400" dirty="0" smtClean="0"/>
              <a:t>）</a:t>
            </a:r>
            <a:r>
              <a:rPr lang="zh-CN" altLang="en-US" sz="1400" dirty="0"/>
              <a:t>提供格式条款一方排除对方主要权利。</a:t>
            </a:r>
            <a:endParaRPr lang="zh-CN" altLang="en-US" sz="1400" dirty="0"/>
          </a:p>
        </p:txBody>
      </p:sp>
      <p:sp>
        <p:nvSpPr>
          <p:cNvPr id="3" name="文本框 2"/>
          <p:cNvSpPr txBox="1"/>
          <p:nvPr/>
        </p:nvSpPr>
        <p:spPr>
          <a:xfrm>
            <a:off x="11095348" y="2074674"/>
            <a:ext cx="184731" cy="369332"/>
          </a:xfrm>
          <a:prstGeom prst="rect">
            <a:avLst/>
          </a:prstGeom>
          <a:noFill/>
        </p:spPr>
        <p:txBody>
          <a:bodyPr wrap="none" rtlCol="0">
            <a:spAutoFit/>
          </a:bodyPr>
          <a:lstStyle/>
          <a:p>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358191" y="2187887"/>
            <a:ext cx="7475620" cy="3347101"/>
          </a:xfrm>
          <a:prstGeom prst="roundRect">
            <a:avLst>
              <a:gd name="adj" fmla="val 5618"/>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2700000">
            <a:off x="5411366" y="1503250"/>
            <a:ext cx="1369274" cy="1369272"/>
          </a:xfrm>
          <a:prstGeom prst="roundRect">
            <a:avLst>
              <a:gd name="adj" fmla="val 9524"/>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2700000">
            <a:off x="5491666" y="1583552"/>
            <a:ext cx="1208672" cy="1208672"/>
          </a:xfrm>
          <a:prstGeom prst="roundRect">
            <a:avLst>
              <a:gd name="adj" fmla="val 9524"/>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5827195" y="1952552"/>
            <a:ext cx="537612" cy="470670"/>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2558716" y="3327400"/>
            <a:ext cx="7074568" cy="2116013"/>
          </a:xfrm>
          <a:prstGeom prst="rect">
            <a:avLst/>
          </a:prstGeom>
          <a:noFill/>
          <a:ln>
            <a:noFill/>
          </a:ln>
        </p:spPr>
        <p:txBody>
          <a:bodyPr vert="horz" wrap="square" lIns="0" tIns="0" rIns="0" bIns="0" rtlCol="0" anchor="t"/>
          <a:lstStyle/>
          <a:p>
            <a:pPr algn="ct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缔约过失责任是指当事人在订立合同的过程中，因违背诚实信用原则致使合同不成立、无效或被撤销时，给对方造成损失时应承担的法律责任</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8" name="标题 1"/>
          <p:cNvSpPr txBox="1"/>
          <p:nvPr/>
        </p:nvSpPr>
        <p:spPr>
          <a:xfrm rot="2700000">
            <a:off x="5024715" y="2535017"/>
            <a:ext cx="206123" cy="206123"/>
          </a:xfrm>
          <a:prstGeom prst="roundRect">
            <a:avLst>
              <a:gd name="adj" fmla="val 9524"/>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2700000">
            <a:off x="7051228" y="1845216"/>
            <a:ext cx="139560" cy="139560"/>
          </a:xfrm>
          <a:prstGeom prst="roundRect">
            <a:avLst>
              <a:gd name="adj" fmla="val 9524"/>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五、</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缔约过失责任</a:t>
            </a:r>
            <a:endParaRPr kumimoji="1" lang="zh-CN" altLang="en-US" dirty="0"/>
          </a:p>
        </p:txBody>
      </p:sp>
      <p:sp>
        <p:nvSpPr>
          <p:cNvPr id="15"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合同的效力</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任务三</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914229" y="2130390"/>
            <a:ext cx="2085474" cy="1049634"/>
          </a:xfrm>
          <a:prstGeom prst="homePlat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4101236" y="2015288"/>
            <a:ext cx="1235243" cy="1286817"/>
          </a:xfrm>
          <a:prstGeom prst="rect">
            <a:avLst/>
          </a:prstGeom>
          <a:noFill/>
          <a:ln cap="sq">
            <a:noFill/>
          </a:ln>
        </p:spPr>
        <p:txBody>
          <a:bodyPr vert="horz" wrap="square" lIns="0" tIns="0" rIns="0" bIns="0" rtlCol="0" anchor="ctr"/>
          <a:lstStyle/>
          <a:p>
            <a:pPr algn="ctr">
              <a:lnSpc>
                <a:spcPct val="130000"/>
              </a:lnSpc>
            </a:pPr>
            <a:r>
              <a:rPr kumimoji="1" lang="en-US" altLang="zh-CN" sz="5400">
                <a:ln w="15875">
                  <a:solidFill>
                    <a:srgbClr val="3860F4">
                      <a:alpha val="100000"/>
                    </a:srgbClr>
                  </a:solid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5" name="标题 1"/>
          <p:cNvSpPr txBox="1"/>
          <p:nvPr/>
        </p:nvSpPr>
        <p:spPr>
          <a:xfrm>
            <a:off x="1914226" y="3429000"/>
            <a:ext cx="8481057" cy="2308005"/>
          </a:xfrm>
          <a:prstGeom prst="rect">
            <a:avLst/>
          </a:prstGeom>
          <a:noFill/>
          <a:ln cap="sq">
            <a:noFill/>
          </a:ln>
        </p:spPr>
        <p:txBody>
          <a:bodyPr vert="horz" wrap="square" lIns="0" tIns="0" rIns="0" bIns="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合同生效是指已经依法成立的合同发生相应的法律效力</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合同的生效要件包括</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buFont typeface="+mj-ea"/>
              <a:buAutoNum type="circleNumDbPlain"/>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行为人具有相应的民事行为能力</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buFont typeface="+mj-ea"/>
              <a:buAutoNum type="circleNumDbPlain"/>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意思表示真实</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buFont typeface="+mj-ea"/>
              <a:buAutoNum type="circleNumDbPlain"/>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不违反法律</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、行政法规的强制性规定，不违背公序良俗</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6" name="标题 1"/>
          <p:cNvSpPr txBox="1"/>
          <p:nvPr/>
        </p:nvSpPr>
        <p:spPr>
          <a:xfrm rot="2700000">
            <a:off x="3687375" y="2579007"/>
            <a:ext cx="152400" cy="152400"/>
          </a:xfrm>
          <a:prstGeom prst="rect">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2390677" y="2385051"/>
            <a:ext cx="584077" cy="540313"/>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8"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合同的生效</a:t>
            </a:r>
            <a:endParaRPr kumimoji="1" lang="zh-CN" altLang="en-US" dirty="0"/>
          </a:p>
        </p:txBody>
      </p:sp>
      <p:sp>
        <p:nvSpPr>
          <p:cNvPr id="13"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0035003" y="3066826"/>
            <a:ext cx="1483893" cy="1607416"/>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accent1">
              <a:alpha val="17000"/>
            </a:scheme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4" name="标题 1"/>
          <p:cNvSpPr txBox="1"/>
          <p:nvPr/>
        </p:nvSpPr>
        <p:spPr>
          <a:xfrm>
            <a:off x="-2881641" y="1127035"/>
            <a:ext cx="16036" cy="5301"/>
          </a:xfrm>
          <a:custGeom>
            <a:avLst/>
            <a:gdLst>
              <a:gd name="connsiteX0" fmla="*/ 0 w 16036"/>
              <a:gd name="connsiteY0" fmla="*/ 0 h 5301"/>
              <a:gd name="connsiteX1" fmla="*/ 7234 w 16036"/>
              <a:gd name="connsiteY1" fmla="*/ 725 h 5301"/>
              <a:gd name="connsiteX2" fmla="*/ 7472 w 16036"/>
              <a:gd name="connsiteY2" fmla="*/ 3463 h 5301"/>
              <a:gd name="connsiteX3" fmla="*/ 0 w 16036"/>
              <a:gd name="connsiteY3" fmla="*/ 0 h 5301"/>
            </a:gdLst>
            <a:ahLst/>
            <a:cxnLst/>
            <a:rect l="l" t="t" r="r" b="b"/>
            <a:pathLst>
              <a:path w="16036" h="5301">
                <a:moveTo>
                  <a:pt x="0" y="0"/>
                </a:moveTo>
                <a:lnTo>
                  <a:pt x="7234" y="725"/>
                </a:lnTo>
                <a:cubicBezTo>
                  <a:pt x="21839" y="6440"/>
                  <a:pt x="15648" y="6123"/>
                  <a:pt x="7472" y="3463"/>
                </a:cubicBezTo>
                <a:lnTo>
                  <a:pt x="0" y="0"/>
                </a:lnTo>
                <a:close/>
              </a:path>
            </a:pathLst>
          </a:cu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2331134">
            <a:off x="-669422" y="-5481083"/>
            <a:ext cx="46506" cy="16528"/>
          </a:xfrm>
          <a:custGeom>
            <a:avLst/>
            <a:gdLst>
              <a:gd name="connsiteX0" fmla="*/ 0 w 46506"/>
              <a:gd name="connsiteY0" fmla="*/ 0 h 16528"/>
              <a:gd name="connsiteX1" fmla="*/ 25748 w 46506"/>
              <a:gd name="connsiteY1" fmla="*/ 5736 h 16528"/>
              <a:gd name="connsiteX2" fmla="*/ 26310 w 46506"/>
              <a:gd name="connsiteY2" fmla="*/ 12193 h 16528"/>
              <a:gd name="connsiteX3" fmla="*/ 0 w 46506"/>
              <a:gd name="connsiteY3" fmla="*/ 0 h 16528"/>
            </a:gdLst>
            <a:ahLst/>
            <a:cxnLst/>
            <a:rect l="l" t="t" r="r" b="b"/>
            <a:pathLst>
              <a:path w="46506" h="16528">
                <a:moveTo>
                  <a:pt x="0" y="0"/>
                </a:moveTo>
                <a:lnTo>
                  <a:pt x="25748" y="5736"/>
                </a:lnTo>
                <a:cubicBezTo>
                  <a:pt x="60189" y="19213"/>
                  <a:pt x="45589" y="18464"/>
                  <a:pt x="26310" y="12193"/>
                </a:cubicBezTo>
                <a:lnTo>
                  <a:pt x="0" y="0"/>
                </a:lnTo>
                <a:close/>
              </a:path>
            </a:pathLst>
          </a:cu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21921" y="3493343"/>
            <a:ext cx="579120" cy="1793240"/>
          </a:xfrm>
          <a:prstGeom prst="roundRect">
            <a:avLst>
              <a:gd name="adj" fmla="val 50000"/>
            </a:avLst>
          </a:prstGeom>
          <a:solidFill>
            <a:schemeClr val="bg1">
              <a:lumMod val="8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2700000">
            <a:off x="-770961" y="3130770"/>
            <a:ext cx="579120" cy="3100193"/>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905000" y="2920365"/>
            <a:ext cx="579119" cy="1781175"/>
          </a:xfrm>
          <a:prstGeom prst="roundRect">
            <a:avLst>
              <a:gd name="adj" fmla="val 50000"/>
            </a:avLst>
          </a:prstGeom>
          <a:solidFill>
            <a:schemeClr val="bg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2700000">
            <a:off x="2795199" y="1972532"/>
            <a:ext cx="579120" cy="3100193"/>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2700000">
            <a:off x="1011276" y="2551651"/>
            <a:ext cx="579120" cy="3100193"/>
          </a:xfrm>
          <a:prstGeom prst="roundRect">
            <a:avLst>
              <a:gd name="adj" fmla="val 50000"/>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2103120" y="3101340"/>
            <a:ext cx="190500" cy="19050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327660" y="3680460"/>
            <a:ext cx="190500" cy="19050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4511040" y="2017336"/>
            <a:ext cx="7007859" cy="3776275"/>
          </a:xfrm>
          <a:prstGeom prst="rect">
            <a:avLst/>
          </a:prstGeom>
          <a:noFill/>
          <a:ln>
            <a:noFill/>
          </a:ln>
        </p:spPr>
        <p:txBody>
          <a:bodyPr vert="horz" wrap="square" lIns="0" tIns="0" rIns="0" bIns="0" rtlCol="0" anchor="t"/>
          <a:lstStyle/>
          <a:p>
            <a:pPr algn="l">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无效合同是指合同虽然已经成立，但因其违反法律、行政法规或社会公共利益，因而不发生法律效力的合同</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无效合同的情形包括</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1.无民事行为能力人实施的民事法律行为；</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2.行为人与相对人以虚假的意思表示实施的民事法律行为；</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3.违反法律</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、行政法规的强制性规定的民事法律行为无效</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4.违背公序良俗的民事法律行为；</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5.行为人与相对人恶意串通</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，损害他人合法权益的民事法律行为。</a:t>
            </a:r>
            <a:endParaRPr kumimoji="1" lang="zh-CN" altLang="en-US" sz="2000" dirty="0"/>
          </a:p>
        </p:txBody>
      </p:sp>
      <p:sp>
        <p:nvSpPr>
          <p:cNvPr id="14" name="标题 1"/>
          <p:cNvSpPr txBox="1"/>
          <p:nvPr/>
        </p:nvSpPr>
        <p:spPr>
          <a:xfrm>
            <a:off x="3705861" y="2329180"/>
            <a:ext cx="546100" cy="579600"/>
          </a:xfrm>
          <a:prstGeom prst="roundRect">
            <a:avLst>
              <a:gd name="adj" fmla="val 50000"/>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3886200" y="2520315"/>
            <a:ext cx="190500" cy="19050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无效合同</a:t>
            </a:r>
            <a:endParaRPr kumimoji="1" lang="zh-CN" altLang="en-US" dirty="0"/>
          </a:p>
        </p:txBody>
      </p:sp>
      <p:sp>
        <p:nvSpPr>
          <p:cNvPr id="21"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7656394" y="0"/>
            <a:ext cx="4535607" cy="6858000"/>
          </a:xfrm>
          <a:custGeom>
            <a:avLst/>
            <a:gdLst>
              <a:gd name="connsiteX0" fmla="*/ 0 w 4535607"/>
              <a:gd name="connsiteY0" fmla="*/ 0 h 6858000"/>
              <a:gd name="connsiteX1" fmla="*/ 4535607 w 4535607"/>
              <a:gd name="connsiteY1" fmla="*/ 0 h 6858000"/>
              <a:gd name="connsiteX2" fmla="*/ 4535607 w 4535607"/>
              <a:gd name="connsiteY2" fmla="*/ 6858000 h 6858000"/>
              <a:gd name="connsiteX3" fmla="*/ 643445 w 4535607"/>
              <a:gd name="connsiteY3" fmla="*/ 6858000 h 6858000"/>
              <a:gd name="connsiteX4" fmla="*/ 751091 w 4535607"/>
              <a:gd name="connsiteY4" fmla="*/ 6847148 h 6858000"/>
              <a:gd name="connsiteX5" fmla="*/ 1177614 w 4535607"/>
              <a:gd name="connsiteY5" fmla="*/ 6323821 h 6858000"/>
              <a:gd name="connsiteX6" fmla="*/ 1177614 w 4535607"/>
              <a:gd name="connsiteY6" fmla="*/ 534183 h 6858000"/>
              <a:gd name="connsiteX7" fmla="*/ 643435 w 4535607"/>
              <a:gd name="connsiteY7" fmla="*/ 3 h 6858000"/>
              <a:gd name="connsiteX8" fmla="*/ 0 w 4535607"/>
              <a:gd name="connsiteY8" fmla="*/ 3 h 6858000"/>
              <a:gd name="connsiteX9" fmla="*/ 0 w 4535607"/>
              <a:gd name="connsiteY9" fmla="*/ 0 h 6858000"/>
            </a:gdLst>
            <a:ahLst/>
            <a:cxnLst/>
            <a:rect l="l" t="t" r="r" b="b"/>
            <a:pathLst>
              <a:path w="4535607" h="6858000">
                <a:moveTo>
                  <a:pt x="0" y="0"/>
                </a:moveTo>
                <a:lnTo>
                  <a:pt x="4535607" y="0"/>
                </a:lnTo>
                <a:lnTo>
                  <a:pt x="4535607" y="6858000"/>
                </a:lnTo>
                <a:lnTo>
                  <a:pt x="643445" y="6858000"/>
                </a:lnTo>
                <a:lnTo>
                  <a:pt x="751091" y="6847148"/>
                </a:lnTo>
                <a:cubicBezTo>
                  <a:pt x="994507" y="6797338"/>
                  <a:pt x="1177614" y="6581963"/>
                  <a:pt x="1177614" y="6323821"/>
                </a:cubicBezTo>
                <a:lnTo>
                  <a:pt x="1177614" y="534183"/>
                </a:lnTo>
                <a:cubicBezTo>
                  <a:pt x="1177614" y="239164"/>
                  <a:pt x="938454" y="3"/>
                  <a:pt x="643435" y="3"/>
                </a:cubicBezTo>
                <a:lnTo>
                  <a:pt x="0" y="3"/>
                </a:lnTo>
                <a:lnTo>
                  <a:pt x="0" y="0"/>
                </a:lnTo>
                <a:close/>
              </a:path>
            </a:pathLst>
          </a:custGeom>
          <a:solidFill>
            <a:schemeClr val="accent1">
              <a:lumMod val="20000"/>
              <a:lumOff val="80000"/>
              <a:alpha val="61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6200000" flipH="1">
            <a:off x="457199" y="3435015"/>
            <a:ext cx="3224464" cy="348916"/>
          </a:xfrm>
          <a:prstGeom prst="round2SameRect">
            <a:avLst>
              <a:gd name="adj1" fmla="val 50000"/>
              <a:gd name="adj2" fmla="val 0"/>
            </a:avLst>
          </a:prstGeom>
          <a:gradFill>
            <a:gsLst>
              <a:gs pos="0">
                <a:schemeClr val="accent1">
                  <a:lumMod val="75000"/>
                </a:schemeClr>
              </a:gs>
              <a:gs pos="100000">
                <a:schemeClr val="accent1"/>
              </a:gs>
            </a:gsLst>
            <a:lin ang="540000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2087228" y="1836194"/>
            <a:ext cx="8125329" cy="3546559"/>
          </a:xfrm>
          <a:prstGeom prst="roundRect">
            <a:avLst>
              <a:gd name="adj" fmla="val 10501"/>
            </a:avLst>
          </a:prstGeom>
          <a:solidFill>
            <a:schemeClr val="bg1"/>
          </a:solidFill>
          <a:ln w="12700" cap="sq">
            <a:noFill/>
            <a:miter/>
          </a:ln>
          <a:effectLst>
            <a:outerShdw blurRad="165100" algn="ctr" rotWithShape="0">
              <a:schemeClr val="accent1">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5400000">
            <a:off x="718887" y="3347786"/>
            <a:ext cx="2875547" cy="523375"/>
          </a:xfrm>
          <a:prstGeom prst="round2SameRect">
            <a:avLst>
              <a:gd name="adj1" fmla="val 50000"/>
              <a:gd name="adj2" fmla="val 0"/>
            </a:avLst>
          </a:prstGeom>
          <a:gradFill>
            <a:gsLst>
              <a:gs pos="0">
                <a:schemeClr val="accent1"/>
              </a:gs>
              <a:gs pos="100000">
                <a:schemeClr val="accent1">
                  <a:lumMod val="60000"/>
                  <a:lumOff val="40000"/>
                </a:schemeClr>
              </a:gs>
            </a:gsLst>
            <a:lin ang="540000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2087228" y="3224463"/>
            <a:ext cx="770021" cy="770021"/>
          </a:xfrm>
          <a:prstGeom prst="ellipse">
            <a:avLst/>
          </a:prstGeom>
          <a:gradFill>
            <a:gsLst>
              <a:gs pos="0">
                <a:schemeClr val="accent1"/>
              </a:gs>
              <a:gs pos="100000">
                <a:schemeClr val="accent1">
                  <a:lumMod val="60000"/>
                  <a:lumOff val="40000"/>
                </a:schemeClr>
              </a:gs>
            </a:gsLst>
            <a:lin ang="5400000" scaled="0"/>
          </a:gradFill>
          <a:ln w="1905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3110167" y="3453063"/>
            <a:ext cx="228600" cy="312821"/>
          </a:xfrm>
          <a:prstGeom prst="chevron">
            <a:avLst/>
          </a:prstGeom>
          <a:solidFill>
            <a:schemeClr val="accent1">
              <a:lumMod val="40000"/>
              <a:lumOff val="60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3363085" y="3453063"/>
            <a:ext cx="228600" cy="312821"/>
          </a:xfrm>
          <a:prstGeom prst="chevron">
            <a:avLst/>
          </a:prstGeom>
          <a:solidFill>
            <a:schemeClr val="accent1">
              <a:lumMod val="40000"/>
              <a:lumOff val="60000"/>
            </a:schemeClr>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10800000" flipH="1" flipV="1">
            <a:off x="2309776" y="3452252"/>
            <a:ext cx="324924" cy="314441"/>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4039606" y="2304047"/>
            <a:ext cx="5621752" cy="2610852"/>
          </a:xfrm>
          <a:prstGeom prst="rect">
            <a:avLst/>
          </a:prstGeom>
          <a:noFill/>
          <a:ln>
            <a:noFill/>
          </a:ln>
        </p:spPr>
        <p:txBody>
          <a:bodyPr vert="horz" wrap="square" lIns="0" tIns="0" rIns="0" bIns="0" rtlCol="0" anchor="ctr"/>
          <a:lstStyle/>
          <a:p>
            <a:pPr algn="l">
              <a:lnSpc>
                <a:spcPct val="150000"/>
              </a:lnSpc>
            </a:pP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可撤销合同是指合同当事人订立合同时意思表示不真实，通过享有撤销权的当事人向人民法院或仲裁机构行使撤销权，使已经生效的合同变更或归于无效的合同</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可撤销合同的情形包括</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1.因重大误解而订立的合同；</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2.以欺诈</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、胁迫的手段订立的合同</a:t>
            </a: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3.显失公平的合同</a:t>
            </a:r>
            <a:r>
              <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12"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可撤销合同</a:t>
            </a:r>
            <a:endParaRPr kumimoji="1" lang="zh-CN" altLang="en-US" dirty="0"/>
          </a:p>
        </p:txBody>
      </p:sp>
      <p:sp>
        <p:nvSpPr>
          <p:cNvPr id="17"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V="1">
            <a:off x="1177049" y="1764295"/>
            <a:ext cx="9837902" cy="482194"/>
          </a:xfrm>
          <a:prstGeom prst="roundRect">
            <a:avLst>
              <a:gd name="adj" fmla="val 20479"/>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3500000">
            <a:off x="-92440" y="6146988"/>
            <a:ext cx="1673663" cy="869932"/>
          </a:xfrm>
          <a:custGeom>
            <a:avLst/>
            <a:gdLst>
              <a:gd name="connsiteX0" fmla="*/ 903093 w 903093"/>
              <a:gd name="connsiteY0" fmla="*/ 469407 h 469407"/>
              <a:gd name="connsiteX1" fmla="*/ 0 w 903093"/>
              <a:gd name="connsiteY1" fmla="*/ 469407 h 469407"/>
              <a:gd name="connsiteX2" fmla="*/ 114300 w 903093"/>
              <a:gd name="connsiteY2" fmla="*/ 355107 h 469407"/>
              <a:gd name="connsiteX3" fmla="*/ 788793 w 903093"/>
              <a:gd name="connsiteY3" fmla="*/ 355107 h 469407"/>
              <a:gd name="connsiteX4" fmla="*/ 788793 w 903093"/>
              <a:gd name="connsiteY4" fmla="*/ 0 h 469407"/>
              <a:gd name="connsiteX5" fmla="*/ 903093 w 903093"/>
              <a:gd name="connsiteY5" fmla="*/ 114300 h 469407"/>
            </a:gdLst>
            <a:ahLst/>
            <a:cxnLst/>
            <a:rect l="l" t="t" r="r" b="b"/>
            <a:pathLst>
              <a:path w="903093" h="469407">
                <a:moveTo>
                  <a:pt x="903093" y="469407"/>
                </a:moveTo>
                <a:lnTo>
                  <a:pt x="0" y="469407"/>
                </a:lnTo>
                <a:lnTo>
                  <a:pt x="114300" y="355107"/>
                </a:lnTo>
                <a:lnTo>
                  <a:pt x="788793" y="355107"/>
                </a:lnTo>
                <a:lnTo>
                  <a:pt x="788793" y="0"/>
                </a:lnTo>
                <a:lnTo>
                  <a:pt x="903093" y="114300"/>
                </a:lnTo>
                <a:close/>
              </a:path>
            </a:pathLst>
          </a:custGeom>
          <a:solidFill>
            <a:schemeClr val="accent1">
              <a:lumMod val="60000"/>
              <a:lumOff val="40000"/>
            </a:schemeClr>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203200" y="5511800"/>
            <a:ext cx="2527300" cy="1346200"/>
          </a:xfrm>
          <a:prstGeom prst="triangle">
            <a:avLst/>
          </a:prstGeom>
          <a:solidFill>
            <a:schemeClr val="accent1"/>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8100000" flipH="1">
            <a:off x="11441612" y="-354658"/>
            <a:ext cx="526038" cy="1182117"/>
          </a:xfrm>
          <a:custGeom>
            <a:avLst/>
            <a:gdLst>
              <a:gd name="connsiteX0" fmla="*/ 0 w 406904"/>
              <a:gd name="connsiteY0" fmla="*/ 914398 h 914398"/>
              <a:gd name="connsiteX1" fmla="*/ 114300 w 406904"/>
              <a:gd name="connsiteY1" fmla="*/ 800098 h 914398"/>
              <a:gd name="connsiteX2" fmla="*/ 114300 w 406904"/>
              <a:gd name="connsiteY2" fmla="*/ 114300 h 914398"/>
              <a:gd name="connsiteX3" fmla="*/ 406904 w 406904"/>
              <a:gd name="connsiteY3" fmla="*/ 114300 h 914398"/>
              <a:gd name="connsiteX4" fmla="*/ 292604 w 406904"/>
              <a:gd name="connsiteY4" fmla="*/ 0 h 914398"/>
              <a:gd name="connsiteX5" fmla="*/ 0 w 406904"/>
              <a:gd name="connsiteY5" fmla="*/ 0 h 914398"/>
            </a:gdLst>
            <a:ahLst/>
            <a:cxnLst/>
            <a:rect l="l" t="t" r="r" b="b"/>
            <a:pathLst>
              <a:path w="406904" h="914398">
                <a:moveTo>
                  <a:pt x="0" y="914398"/>
                </a:moveTo>
                <a:lnTo>
                  <a:pt x="114300" y="800098"/>
                </a:lnTo>
                <a:lnTo>
                  <a:pt x="114300" y="114300"/>
                </a:lnTo>
                <a:lnTo>
                  <a:pt x="406904" y="114300"/>
                </a:lnTo>
                <a:lnTo>
                  <a:pt x="292604" y="0"/>
                </a:lnTo>
                <a:lnTo>
                  <a:pt x="0" y="0"/>
                </a:lnTo>
                <a:close/>
              </a:path>
            </a:pathLst>
          </a:custGeom>
          <a:solidFill>
            <a:schemeClr val="accent1">
              <a:lumMod val="60000"/>
              <a:lumOff val="40000"/>
            </a:schemeClr>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V="1">
            <a:off x="10300798" y="3556"/>
            <a:ext cx="1762975" cy="939072"/>
          </a:xfrm>
          <a:prstGeom prst="triangle">
            <a:avLst/>
          </a:prstGeom>
          <a:solidFill>
            <a:schemeClr val="accent1"/>
          </a:solidFill>
          <a:ln w="9525"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711121" y="2057399"/>
            <a:ext cx="8769759" cy="3282524"/>
          </a:xfrm>
          <a:prstGeom prst="rect">
            <a:avLst/>
          </a:prstGeom>
          <a:solidFill>
            <a:schemeClr val="bg1"/>
          </a:solidFill>
          <a:ln w="63500" cap="sq">
            <a:noFill/>
            <a:miter/>
          </a:ln>
          <a:effectLst>
            <a:outerShdw blurRad="63500" sx="101000" sy="101000" algn="ctr" rotWithShape="0">
              <a:schemeClr val="tx1">
                <a:lumMod val="65000"/>
                <a:lumOff val="3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416000" y="1936171"/>
            <a:ext cx="9360000" cy="138441"/>
          </a:xfrm>
          <a:prstGeom prst="roundRect">
            <a:avLst>
              <a:gd name="adj" fmla="val 50000"/>
            </a:avLst>
          </a:prstGeom>
          <a:solidFill>
            <a:schemeClr val="accent1">
              <a:lumMod val="20000"/>
              <a:lumOff val="80000"/>
            </a:schemeClr>
          </a:solidFill>
          <a:ln w="12700" cap="sq">
            <a:noFill/>
            <a:miter/>
          </a:ln>
          <a:effectLst>
            <a:outerShdw blurRad="63500" sx="102000" sy="102000" algn="ctr" rotWithShape="0">
              <a:schemeClr val="tx1">
                <a:lumMod val="65000"/>
                <a:lumOff val="3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2162871" y="2514600"/>
            <a:ext cx="7866258" cy="2578100"/>
          </a:xfrm>
          <a:prstGeom prst="rect">
            <a:avLst/>
          </a:prstGeom>
          <a:noFill/>
          <a:ln>
            <a:noFill/>
          </a:ln>
        </p:spPr>
        <p:txBody>
          <a:bodyPr vert="horz" wrap="square" lIns="0" tIns="0" rIns="0" bIns="0" rtlCol="0" anchor="t"/>
          <a:lstStyle/>
          <a:p>
            <a:pPr>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效力待定的合同是指合同的有效或无效处于不确定状态，只有经过有权人的追认，才能发生当事人预期的法律效力的合同</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效力待定合同的情形包括</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1.限制民事行为能力人依法不能独立订立的合同；</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2.无权代理人订立的合同</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11" name="标题 1"/>
          <p:cNvSpPr txBox="1"/>
          <p:nvPr/>
        </p:nvSpPr>
        <p:spPr>
          <a:xfrm flipH="1" flipV="1">
            <a:off x="10712500" y="5294564"/>
            <a:ext cx="607602" cy="482193"/>
          </a:xfrm>
          <a:custGeom>
            <a:avLst/>
            <a:gdLst>
              <a:gd name="connsiteX0" fmla="*/ 172500 w 431250"/>
              <a:gd name="connsiteY0" fmla="*/ 342240 h 342240"/>
              <a:gd name="connsiteX1" fmla="*/ 0 w 431250"/>
              <a:gd name="connsiteY1" fmla="*/ 342240 h 342240"/>
              <a:gd name="connsiteX2" fmla="*/ 0 w 431250"/>
              <a:gd name="connsiteY2" fmla="*/ 169740 h 342240"/>
              <a:gd name="connsiteX3" fmla="*/ 172500 w 431250"/>
              <a:gd name="connsiteY3" fmla="*/ 0 h 342240"/>
              <a:gd name="connsiteX4" fmla="*/ 172500 w 431250"/>
              <a:gd name="connsiteY4" fmla="*/ 74003 h 342240"/>
              <a:gd name="connsiteX5" fmla="*/ 74089 w 431250"/>
              <a:gd name="connsiteY5" fmla="*/ 169740 h 342240"/>
              <a:gd name="connsiteX6" fmla="*/ 172500 w 431250"/>
              <a:gd name="connsiteY6" fmla="*/ 169740 h 342240"/>
              <a:gd name="connsiteX7" fmla="*/ 431250 w 431250"/>
              <a:gd name="connsiteY7" fmla="*/ 342240 h 342240"/>
              <a:gd name="connsiteX8" fmla="*/ 258750 w 431250"/>
              <a:gd name="connsiteY8" fmla="*/ 342240 h 342240"/>
              <a:gd name="connsiteX9" fmla="*/ 258750 w 431250"/>
              <a:gd name="connsiteY9" fmla="*/ 169740 h 342240"/>
              <a:gd name="connsiteX10" fmla="*/ 431250 w 431250"/>
              <a:gd name="connsiteY10" fmla="*/ 0 h 342240"/>
              <a:gd name="connsiteX11" fmla="*/ 431250 w 431250"/>
              <a:gd name="connsiteY11" fmla="*/ 74003 h 342240"/>
              <a:gd name="connsiteX12" fmla="*/ 332839 w 431250"/>
              <a:gd name="connsiteY12" fmla="*/ 169740 h 342240"/>
              <a:gd name="connsiteX13" fmla="*/ 431250 w 431250"/>
              <a:gd name="connsiteY13" fmla="*/ 169740 h 342240"/>
            </a:gdLst>
            <a:ahLst/>
            <a:cxnLst/>
            <a:rect l="l" t="t" r="r" b="b"/>
            <a:pathLst>
              <a:path w="431250" h="342240">
                <a:moveTo>
                  <a:pt x="172500" y="342240"/>
                </a:moveTo>
                <a:lnTo>
                  <a:pt x="0" y="342240"/>
                </a:lnTo>
                <a:lnTo>
                  <a:pt x="0" y="169740"/>
                </a:lnTo>
                <a:cubicBezTo>
                  <a:pt x="1508" y="75551"/>
                  <a:pt x="78299" y="-12"/>
                  <a:pt x="172500" y="0"/>
                </a:cubicBezTo>
                <a:lnTo>
                  <a:pt x="172500" y="74003"/>
                </a:lnTo>
                <a:cubicBezTo>
                  <a:pt x="119195" y="74028"/>
                  <a:pt x="75583" y="116456"/>
                  <a:pt x="74089" y="169740"/>
                </a:cubicBezTo>
                <a:lnTo>
                  <a:pt x="172500" y="169740"/>
                </a:lnTo>
                <a:close/>
                <a:moveTo>
                  <a:pt x="431250" y="342240"/>
                </a:moveTo>
                <a:lnTo>
                  <a:pt x="258750" y="342240"/>
                </a:lnTo>
                <a:lnTo>
                  <a:pt x="258750" y="169740"/>
                </a:lnTo>
                <a:cubicBezTo>
                  <a:pt x="260258" y="75551"/>
                  <a:pt x="337049" y="-12"/>
                  <a:pt x="431250" y="0"/>
                </a:cubicBezTo>
                <a:lnTo>
                  <a:pt x="431250" y="74003"/>
                </a:lnTo>
                <a:cubicBezTo>
                  <a:pt x="377945" y="74028"/>
                  <a:pt x="334333" y="116456"/>
                  <a:pt x="332839" y="169740"/>
                </a:cubicBezTo>
                <a:lnTo>
                  <a:pt x="431250" y="169740"/>
                </a:lnTo>
                <a:close/>
              </a:path>
            </a:pathLst>
          </a:custGeom>
          <a:noFill/>
          <a:ln w="6350"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12"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效力待定合同</a:t>
            </a:r>
            <a:endParaRPr kumimoji="1" lang="zh-CN" altLang="en-US" dirty="0"/>
          </a:p>
        </p:txBody>
      </p:sp>
      <p:sp>
        <p:nvSpPr>
          <p:cNvPr id="17"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项目四</a:t>
            </a:r>
            <a:endParaRPr kumimoji="1" lang="en-US" altLang="zh-CN"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zh-CN" altLang="en-US"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a:t>
            </a:r>
            <a:r>
              <a:rPr kumimoji="1" lang="en-US" altLang="zh-CN"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合同的履行</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任务四</a:t>
            </a:r>
            <a:br>
              <a:rPr kumimoji="1" lang="en-US" altLang="zh-CN"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b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19800000" flipH="1">
            <a:off x="6713174" y="-2369293"/>
            <a:ext cx="7215494" cy="7439149"/>
          </a:xfrm>
          <a:custGeom>
            <a:avLst/>
            <a:gdLst>
              <a:gd name="connsiteX0" fmla="*/ 24571 w 1213863"/>
              <a:gd name="connsiteY0" fmla="*/ 825210 h 1095519"/>
              <a:gd name="connsiteX1" fmla="*/ 451226 w 1213863"/>
              <a:gd name="connsiteY1" fmla="*/ 89598 h 1095519"/>
              <a:gd name="connsiteX2" fmla="*/ 762638 w 1213863"/>
              <a:gd name="connsiteY2" fmla="*/ 89598 h 1095519"/>
              <a:gd name="connsiteX3" fmla="*/ 1189293 w 1213863"/>
              <a:gd name="connsiteY3" fmla="*/ 825210 h 1095519"/>
              <a:gd name="connsiteX4" fmla="*/ 1033587 w 1213863"/>
              <a:gd name="connsiteY4" fmla="*/ 1095519 h 1095519"/>
              <a:gd name="connsiteX5" fmla="*/ 180277 w 1213863"/>
              <a:gd name="connsiteY5" fmla="*/ 1095519 h 1095519"/>
              <a:gd name="connsiteX6" fmla="*/ 24571 w 1213863"/>
              <a:gd name="connsiteY6" fmla="*/ 825210 h 1095519"/>
            </a:gdLst>
            <a:ahLst/>
            <a:cxnLst/>
            <a:rect l="l" t="t" r="r" b="b"/>
            <a:pathLst>
              <a:path w="1213863" h="1095519">
                <a:moveTo>
                  <a:pt x="24571" y="825210"/>
                </a:moveTo>
                <a:lnTo>
                  <a:pt x="451226" y="89598"/>
                </a:lnTo>
                <a:cubicBezTo>
                  <a:pt x="520515" y="-29866"/>
                  <a:pt x="693349" y="-29866"/>
                  <a:pt x="762638" y="89598"/>
                </a:cubicBezTo>
                <a:lnTo>
                  <a:pt x="1189293" y="825210"/>
                </a:lnTo>
                <a:cubicBezTo>
                  <a:pt x="1258903" y="945227"/>
                  <a:pt x="1172330" y="1095519"/>
                  <a:pt x="1033587" y="1095519"/>
                </a:cubicBezTo>
                <a:lnTo>
                  <a:pt x="180277" y="1095519"/>
                </a:lnTo>
                <a:cubicBezTo>
                  <a:pt x="41534" y="1095519"/>
                  <a:pt x="-45039" y="945227"/>
                  <a:pt x="24571" y="825210"/>
                </a:cubicBezTo>
              </a:path>
            </a:pathLst>
          </a:custGeom>
          <a:gradFill>
            <a:gsLst>
              <a:gs pos="0">
                <a:schemeClr val="accent1">
                  <a:lumMod val="40000"/>
                  <a:lumOff val="60000"/>
                </a:schemeClr>
              </a:gs>
              <a:gs pos="100000">
                <a:schemeClr val="accent1">
                  <a:lumMod val="20000"/>
                  <a:lumOff val="80000"/>
                  <a:alpha val="0"/>
                </a:schemeClr>
              </a:gs>
            </a:gsLst>
            <a:lin ang="6600000" scaled="0"/>
          </a:gradFill>
          <a:ln w="12700" cap="flat">
            <a:noFill/>
            <a:miter/>
          </a:ln>
          <a:effectLst/>
        </p:spPr>
        <p:txBody>
          <a:bodyPr vert="horz" wrap="square" lIns="86868" tIns="43434" rIns="86868" bIns="43434" rtlCol="0" anchor="ctr"/>
          <a:lstStyle/>
          <a:p>
            <a:pPr algn="ctr">
              <a:lnSpc>
                <a:spcPct val="100000"/>
              </a:lnSpc>
            </a:pPr>
            <a:endParaRPr kumimoji="1" lang="zh-CN" altLang="en-US"/>
          </a:p>
        </p:txBody>
      </p:sp>
      <p:sp>
        <p:nvSpPr>
          <p:cNvPr id="4" name="标题 1"/>
          <p:cNvSpPr txBox="1"/>
          <p:nvPr/>
        </p:nvSpPr>
        <p:spPr>
          <a:xfrm>
            <a:off x="1869743" y="2676622"/>
            <a:ext cx="5712157" cy="2271069"/>
          </a:xfrm>
          <a:prstGeom prst="rect">
            <a:avLst/>
          </a:prstGeom>
          <a:noFill/>
          <a:ln>
            <a:noFill/>
          </a:ln>
        </p:spPr>
        <p:txBody>
          <a:bodyPr vert="horz" wrap="square" lIns="0" tIns="0" rIns="0" bIns="0" rtlCol="0" anchor="t"/>
          <a:lstStyle/>
          <a:p>
            <a:pPr algn="l">
              <a:lnSpc>
                <a:spcPct val="150000"/>
              </a:lnSpc>
            </a:pP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合同的履行是指合同生效后，各方当事人依合同约定或法律规定全面适当地完成合同中约定的各项义务，实现各自享有的权利，使合同目的得以实现的行为。</a:t>
            </a:r>
            <a:endParaRPr kumimoji="1" lang="zh-CN" altLang="en-US" sz="2000" dirty="0"/>
          </a:p>
        </p:txBody>
      </p:sp>
      <p:sp>
        <p:nvSpPr>
          <p:cNvPr id="5" name="标题 1"/>
          <p:cNvSpPr txBox="1"/>
          <p:nvPr/>
        </p:nvSpPr>
        <p:spPr>
          <a:xfrm rot="19800000" flipH="1">
            <a:off x="6954474" y="-2083878"/>
            <a:ext cx="7215494" cy="7439149"/>
          </a:xfrm>
          <a:custGeom>
            <a:avLst/>
            <a:gdLst>
              <a:gd name="connsiteX0" fmla="*/ 24571 w 1213863"/>
              <a:gd name="connsiteY0" fmla="*/ 825210 h 1095519"/>
              <a:gd name="connsiteX1" fmla="*/ 451226 w 1213863"/>
              <a:gd name="connsiteY1" fmla="*/ 89598 h 1095519"/>
              <a:gd name="connsiteX2" fmla="*/ 762638 w 1213863"/>
              <a:gd name="connsiteY2" fmla="*/ 89598 h 1095519"/>
              <a:gd name="connsiteX3" fmla="*/ 1189293 w 1213863"/>
              <a:gd name="connsiteY3" fmla="*/ 825210 h 1095519"/>
              <a:gd name="connsiteX4" fmla="*/ 1033587 w 1213863"/>
              <a:gd name="connsiteY4" fmla="*/ 1095519 h 1095519"/>
              <a:gd name="connsiteX5" fmla="*/ 180277 w 1213863"/>
              <a:gd name="connsiteY5" fmla="*/ 1095519 h 1095519"/>
              <a:gd name="connsiteX6" fmla="*/ 24571 w 1213863"/>
              <a:gd name="connsiteY6" fmla="*/ 825210 h 1095519"/>
            </a:gdLst>
            <a:ahLst/>
            <a:cxnLst/>
            <a:rect l="l" t="t" r="r" b="b"/>
            <a:pathLst>
              <a:path w="1213863" h="1095519">
                <a:moveTo>
                  <a:pt x="24571" y="825210"/>
                </a:moveTo>
                <a:lnTo>
                  <a:pt x="451226" y="89598"/>
                </a:lnTo>
                <a:cubicBezTo>
                  <a:pt x="520515" y="-29866"/>
                  <a:pt x="693349" y="-29866"/>
                  <a:pt x="762638" y="89598"/>
                </a:cubicBezTo>
                <a:lnTo>
                  <a:pt x="1189293" y="825210"/>
                </a:lnTo>
                <a:cubicBezTo>
                  <a:pt x="1258903" y="945227"/>
                  <a:pt x="1172330" y="1095519"/>
                  <a:pt x="1033587" y="1095519"/>
                </a:cubicBezTo>
                <a:lnTo>
                  <a:pt x="180277" y="1095519"/>
                </a:lnTo>
                <a:cubicBezTo>
                  <a:pt x="41534" y="1095519"/>
                  <a:pt x="-45039" y="945227"/>
                  <a:pt x="24571" y="825210"/>
                </a:cubicBezTo>
              </a:path>
            </a:pathLst>
          </a:custGeom>
          <a:solidFill>
            <a:schemeClr val="accent1">
              <a:lumMod val="60000"/>
              <a:lumOff val="40000"/>
            </a:schemeClr>
          </a:solidFill>
          <a:ln w="12700" cap="flat">
            <a:noFill/>
            <a:miter/>
          </a:ln>
          <a:effectLst/>
        </p:spPr>
        <p:txBody>
          <a:bodyPr vert="horz" wrap="square" lIns="86868" tIns="43434" rIns="86868" bIns="43434" rtlCol="0" anchor="ctr"/>
          <a:lstStyle/>
          <a:p>
            <a:pPr algn="ctr">
              <a:lnSpc>
                <a:spcPct val="100000"/>
              </a:lnSpc>
            </a:pPr>
            <a:endParaRPr kumimoji="1" lang="zh-CN" altLang="en-US"/>
          </a:p>
        </p:txBody>
      </p:sp>
      <p:sp>
        <p:nvSpPr>
          <p:cNvPr id="6" name="标题 1"/>
          <p:cNvSpPr txBox="1"/>
          <p:nvPr/>
        </p:nvSpPr>
        <p:spPr>
          <a:xfrm flipH="1">
            <a:off x="7746600" y="2406427"/>
            <a:ext cx="1012716" cy="101271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a:off x="7817113" y="2476942"/>
            <a:ext cx="873964" cy="87396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flipV="1">
            <a:off x="8072606" y="2723931"/>
            <a:ext cx="361938" cy="360021"/>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a:off x="-313899" y="5677468"/>
            <a:ext cx="1323177" cy="1194179"/>
          </a:xfrm>
          <a:custGeom>
            <a:avLst/>
            <a:gdLst>
              <a:gd name="connsiteX0" fmla="*/ 24571 w 1213863"/>
              <a:gd name="connsiteY0" fmla="*/ 825210 h 1095519"/>
              <a:gd name="connsiteX1" fmla="*/ 451226 w 1213863"/>
              <a:gd name="connsiteY1" fmla="*/ 89598 h 1095519"/>
              <a:gd name="connsiteX2" fmla="*/ 762638 w 1213863"/>
              <a:gd name="connsiteY2" fmla="*/ 89598 h 1095519"/>
              <a:gd name="connsiteX3" fmla="*/ 1189293 w 1213863"/>
              <a:gd name="connsiteY3" fmla="*/ 825210 h 1095519"/>
              <a:gd name="connsiteX4" fmla="*/ 1033587 w 1213863"/>
              <a:gd name="connsiteY4" fmla="*/ 1095519 h 1095519"/>
              <a:gd name="connsiteX5" fmla="*/ 180277 w 1213863"/>
              <a:gd name="connsiteY5" fmla="*/ 1095519 h 1095519"/>
              <a:gd name="connsiteX6" fmla="*/ 24571 w 1213863"/>
              <a:gd name="connsiteY6" fmla="*/ 825210 h 1095519"/>
            </a:gdLst>
            <a:ahLst/>
            <a:cxnLst/>
            <a:rect l="l" t="t" r="r" b="b"/>
            <a:pathLst>
              <a:path w="1213863" h="1095519">
                <a:moveTo>
                  <a:pt x="24571" y="825210"/>
                </a:moveTo>
                <a:lnTo>
                  <a:pt x="451226" y="89598"/>
                </a:lnTo>
                <a:cubicBezTo>
                  <a:pt x="520515" y="-29866"/>
                  <a:pt x="693349" y="-29866"/>
                  <a:pt x="762638" y="89598"/>
                </a:cubicBezTo>
                <a:lnTo>
                  <a:pt x="1189293" y="825210"/>
                </a:lnTo>
                <a:cubicBezTo>
                  <a:pt x="1258903" y="945227"/>
                  <a:pt x="1172330" y="1095519"/>
                  <a:pt x="1033587" y="1095519"/>
                </a:cubicBezTo>
                <a:lnTo>
                  <a:pt x="180277" y="1095519"/>
                </a:lnTo>
                <a:cubicBezTo>
                  <a:pt x="41534" y="1095519"/>
                  <a:pt x="-45039" y="945227"/>
                  <a:pt x="24571" y="825210"/>
                </a:cubicBezTo>
              </a:path>
            </a:pathLst>
          </a:custGeom>
          <a:solidFill>
            <a:schemeClr val="bg1">
              <a:lumMod val="95000"/>
            </a:schemeClr>
          </a:solidFill>
          <a:ln w="12700" cap="flat">
            <a:noFill/>
            <a:miter/>
          </a:ln>
          <a:effectLst/>
        </p:spPr>
        <p:txBody>
          <a:bodyPr vert="horz" wrap="square" lIns="86868" tIns="43434" rIns="86868" bIns="43434" rtlCol="0" anchor="ctr"/>
          <a:lstStyle/>
          <a:p>
            <a:pPr algn="ctr">
              <a:lnSpc>
                <a:spcPct val="100000"/>
              </a:lnSpc>
            </a:pPr>
            <a:endParaRPr kumimoji="1" lang="zh-CN" altLang="en-US"/>
          </a:p>
        </p:txBody>
      </p:sp>
      <p:sp>
        <p:nvSpPr>
          <p:cNvPr id="10"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合同履行的概念</a:t>
            </a:r>
            <a:endParaRPr kumimoji="1" lang="zh-CN" altLang="en-US" dirty="0"/>
          </a:p>
        </p:txBody>
      </p:sp>
      <p:sp>
        <p:nvSpPr>
          <p:cNvPr id="15"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8255"/>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646871" y="4964430"/>
            <a:ext cx="8658293" cy="1165860"/>
          </a:xfrm>
          <a:prstGeom prst="roundRect">
            <a:avLst/>
          </a:prstGeom>
          <a:solidFill>
            <a:schemeClr val="bg1"/>
          </a:solidFill>
          <a:ln w="19050" cap="sq">
            <a:solidFill>
              <a:schemeClr val="bg1">
                <a:lumMod val="7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H="1">
            <a:off x="660400" y="4764101"/>
            <a:ext cx="2858766" cy="1372208"/>
          </a:xfrm>
          <a:custGeom>
            <a:avLst/>
            <a:gdLst>
              <a:gd name="connsiteX0" fmla="*/ 3000375 w 3000375"/>
              <a:gd name="connsiteY0" fmla="*/ 0 h 1440180"/>
              <a:gd name="connsiteX1" fmla="*/ 1260158 w 3000375"/>
              <a:gd name="connsiteY1" fmla="*/ 0 h 1440180"/>
              <a:gd name="connsiteX2" fmla="*/ 0 w 3000375"/>
              <a:gd name="connsiteY2" fmla="*/ 1260158 h 1440180"/>
              <a:gd name="connsiteX3" fmla="*/ 0 w 3000375"/>
              <a:gd name="connsiteY3" fmla="*/ 1440180 h 1440180"/>
              <a:gd name="connsiteX4" fmla="*/ 2280285 w 3000375"/>
              <a:gd name="connsiteY4" fmla="*/ 1440180 h 1440180"/>
              <a:gd name="connsiteX5" fmla="*/ 3000375 w 3000375"/>
              <a:gd name="connsiteY5" fmla="*/ 720090 h 1440180"/>
            </a:gdLst>
            <a:ahLst/>
            <a:cxnLst/>
            <a:rect l="l" t="t" r="r" b="b"/>
            <a:pathLst>
              <a:path w="3000375" h="1440180">
                <a:moveTo>
                  <a:pt x="3000375" y="0"/>
                </a:moveTo>
                <a:lnTo>
                  <a:pt x="1260158" y="0"/>
                </a:lnTo>
                <a:cubicBezTo>
                  <a:pt x="564192" y="0"/>
                  <a:pt x="0" y="564192"/>
                  <a:pt x="0" y="1260158"/>
                </a:cubicBezTo>
                <a:lnTo>
                  <a:pt x="0" y="1440180"/>
                </a:lnTo>
                <a:lnTo>
                  <a:pt x="2280285" y="1440180"/>
                </a:lnTo>
                <a:cubicBezTo>
                  <a:pt x="2677980" y="1440180"/>
                  <a:pt x="3000375" y="1117785"/>
                  <a:pt x="3000375" y="720090"/>
                </a:cubicBezTo>
                <a:close/>
              </a:path>
            </a:pathLst>
          </a:custGeom>
          <a:solidFill>
            <a:schemeClr val="accent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flipH="1">
            <a:off x="1646871" y="3493175"/>
            <a:ext cx="8658293" cy="1165860"/>
          </a:xfrm>
          <a:prstGeom prst="roundRect">
            <a:avLst/>
          </a:prstGeom>
          <a:solidFill>
            <a:schemeClr val="bg1"/>
          </a:solidFill>
          <a:ln w="19050" cap="sq">
            <a:solidFill>
              <a:schemeClr val="bg1">
                <a:lumMod val="7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8660132" y="3292846"/>
            <a:ext cx="2858768" cy="1372208"/>
          </a:xfrm>
          <a:custGeom>
            <a:avLst/>
            <a:gdLst>
              <a:gd name="connsiteX0" fmla="*/ 3000375 w 3000375"/>
              <a:gd name="connsiteY0" fmla="*/ 0 h 1440180"/>
              <a:gd name="connsiteX1" fmla="*/ 1260158 w 3000375"/>
              <a:gd name="connsiteY1" fmla="*/ 0 h 1440180"/>
              <a:gd name="connsiteX2" fmla="*/ 0 w 3000375"/>
              <a:gd name="connsiteY2" fmla="*/ 1260158 h 1440180"/>
              <a:gd name="connsiteX3" fmla="*/ 0 w 3000375"/>
              <a:gd name="connsiteY3" fmla="*/ 1440180 h 1440180"/>
              <a:gd name="connsiteX4" fmla="*/ 2280285 w 3000375"/>
              <a:gd name="connsiteY4" fmla="*/ 1440180 h 1440180"/>
              <a:gd name="connsiteX5" fmla="*/ 3000375 w 3000375"/>
              <a:gd name="connsiteY5" fmla="*/ 720090 h 1440180"/>
            </a:gdLst>
            <a:ahLst/>
            <a:cxnLst/>
            <a:rect l="l" t="t" r="r" b="b"/>
            <a:pathLst>
              <a:path w="3000375" h="1440180">
                <a:moveTo>
                  <a:pt x="3000375" y="0"/>
                </a:moveTo>
                <a:lnTo>
                  <a:pt x="1260158" y="0"/>
                </a:lnTo>
                <a:cubicBezTo>
                  <a:pt x="564192" y="0"/>
                  <a:pt x="0" y="564192"/>
                  <a:pt x="0" y="1260158"/>
                </a:cubicBezTo>
                <a:lnTo>
                  <a:pt x="0" y="1440180"/>
                </a:lnTo>
                <a:lnTo>
                  <a:pt x="2280285" y="1440180"/>
                </a:lnTo>
                <a:cubicBezTo>
                  <a:pt x="2677980" y="1440180"/>
                  <a:pt x="3000375" y="1117785"/>
                  <a:pt x="3000375" y="720090"/>
                </a:cubicBezTo>
                <a:close/>
              </a:path>
            </a:pathLst>
          </a:custGeom>
          <a:solidFill>
            <a:schemeClr val="accent2"/>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646871" y="2021920"/>
            <a:ext cx="8658293" cy="1165860"/>
          </a:xfrm>
          <a:prstGeom prst="roundRect">
            <a:avLst/>
          </a:prstGeom>
          <a:solidFill>
            <a:schemeClr val="bg1"/>
          </a:solidFill>
          <a:ln w="19050" cap="sq">
            <a:solidFill>
              <a:schemeClr val="bg1">
                <a:lumMod val="7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a:off x="660400" y="1821591"/>
            <a:ext cx="2858766" cy="1372208"/>
          </a:xfrm>
          <a:custGeom>
            <a:avLst/>
            <a:gdLst>
              <a:gd name="connsiteX0" fmla="*/ 3000375 w 3000375"/>
              <a:gd name="connsiteY0" fmla="*/ 0 h 1440180"/>
              <a:gd name="connsiteX1" fmla="*/ 1260158 w 3000375"/>
              <a:gd name="connsiteY1" fmla="*/ 0 h 1440180"/>
              <a:gd name="connsiteX2" fmla="*/ 0 w 3000375"/>
              <a:gd name="connsiteY2" fmla="*/ 1260158 h 1440180"/>
              <a:gd name="connsiteX3" fmla="*/ 0 w 3000375"/>
              <a:gd name="connsiteY3" fmla="*/ 1440180 h 1440180"/>
              <a:gd name="connsiteX4" fmla="*/ 2280285 w 3000375"/>
              <a:gd name="connsiteY4" fmla="*/ 1440180 h 1440180"/>
              <a:gd name="connsiteX5" fmla="*/ 3000375 w 3000375"/>
              <a:gd name="connsiteY5" fmla="*/ 720090 h 1440180"/>
            </a:gdLst>
            <a:ahLst/>
            <a:cxnLst/>
            <a:rect l="l" t="t" r="r" b="b"/>
            <a:pathLst>
              <a:path w="3000375" h="1440180">
                <a:moveTo>
                  <a:pt x="3000375" y="0"/>
                </a:moveTo>
                <a:lnTo>
                  <a:pt x="1260158" y="0"/>
                </a:lnTo>
                <a:cubicBezTo>
                  <a:pt x="564192" y="0"/>
                  <a:pt x="0" y="564192"/>
                  <a:pt x="0" y="1260158"/>
                </a:cubicBezTo>
                <a:lnTo>
                  <a:pt x="0" y="1440180"/>
                </a:lnTo>
                <a:lnTo>
                  <a:pt x="2280285" y="1440180"/>
                </a:lnTo>
                <a:cubicBezTo>
                  <a:pt x="2677980" y="1440180"/>
                  <a:pt x="3000375" y="1117785"/>
                  <a:pt x="3000375" y="720090"/>
                </a:cubicBezTo>
                <a:close/>
              </a:path>
            </a:pathLst>
          </a:custGeom>
          <a:solidFill>
            <a:schemeClr val="accent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858009" y="5053060"/>
            <a:ext cx="463548" cy="40582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1886835" y="2096120"/>
            <a:ext cx="405898" cy="463548"/>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857742" y="3578197"/>
            <a:ext cx="463548" cy="420258"/>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2" name="标题 1"/>
          <p:cNvSpPr txBox="1"/>
          <p:nvPr/>
        </p:nvSpPr>
        <p:spPr>
          <a:xfrm>
            <a:off x="3685439" y="5064803"/>
            <a:ext cx="6372959" cy="965115"/>
          </a:xfrm>
          <a:prstGeom prst="rect">
            <a:avLst/>
          </a:prstGeom>
          <a:noFill/>
          <a:ln>
            <a:noFill/>
          </a:ln>
        </p:spPr>
        <p:txBody>
          <a:bodyPr vert="horz" wrap="square" lIns="0" tIns="0" rIns="0" bIns="0" rtlCol="0" anchor="ctr"/>
          <a:lstStyle/>
          <a:p>
            <a:pPr algn="l">
              <a:lnSpc>
                <a:spcPct val="150000"/>
              </a:lnSpc>
            </a:pPr>
            <a:r>
              <a:rPr kumimoji="1" lang="en-US" altLang="zh-CN" sz="12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合同履行的其他规则主要包括债权人分立</a:t>
            </a:r>
            <a:r>
              <a:rPr kumimoji="1" lang="en-US" altLang="zh-CN" sz="12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、合并或变更住所没有通知债务人，</a:t>
            </a:r>
            <a:r>
              <a:rPr kumimoji="1" lang="en-US" altLang="zh-CN" sz="12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致使履行债务发生困难的</a:t>
            </a:r>
            <a:r>
              <a:rPr kumimoji="1" lang="zh-CN" altLang="en-US" sz="12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等情形</a:t>
            </a:r>
            <a:endParaRPr kumimoji="1" lang="zh-CN" altLang="en-US" sz="1200" dirty="0"/>
          </a:p>
        </p:txBody>
      </p:sp>
      <p:sp>
        <p:nvSpPr>
          <p:cNvPr id="13" name="标题 1"/>
          <p:cNvSpPr txBox="1"/>
          <p:nvPr/>
        </p:nvSpPr>
        <p:spPr>
          <a:xfrm>
            <a:off x="1967525" y="3593548"/>
            <a:ext cx="6372959" cy="965115"/>
          </a:xfrm>
          <a:prstGeom prst="rect">
            <a:avLst/>
          </a:prstGeom>
          <a:noFill/>
          <a:ln>
            <a:noFill/>
          </a:ln>
        </p:spPr>
        <p:txBody>
          <a:bodyPr vert="horz" wrap="square" lIns="0" tIns="0" rIns="0" bIns="0" rtlCol="0" anchor="ctr"/>
          <a:lstStyle/>
          <a:p>
            <a:pPr algn="r">
              <a:lnSpc>
                <a:spcPct val="150000"/>
              </a:lnSpc>
            </a:pPr>
            <a:r>
              <a:rPr kumimoji="1" lang="en-US" altLang="zh-CN" sz="13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涉及第三人的合同履行包括以下两种情形：向第三人履行；第三人代为履行。</a:t>
            </a:r>
            <a:endParaRPr kumimoji="1" lang="zh-CN" altLang="en-US" sz="1300"/>
          </a:p>
        </p:txBody>
      </p:sp>
      <p:sp>
        <p:nvSpPr>
          <p:cNvPr id="14" name="标题 1"/>
          <p:cNvSpPr txBox="1"/>
          <p:nvPr/>
        </p:nvSpPr>
        <p:spPr>
          <a:xfrm>
            <a:off x="3685439" y="2122293"/>
            <a:ext cx="6372959" cy="965115"/>
          </a:xfrm>
          <a:prstGeom prst="rect">
            <a:avLst/>
          </a:prstGeom>
          <a:noFill/>
          <a:ln>
            <a:noFill/>
          </a:ln>
        </p:spPr>
        <p:txBody>
          <a:bodyPr vert="horz" wrap="square" lIns="0" tIns="0" rIns="0" bIns="0" rtlCol="0" anchor="ctr"/>
          <a:lstStyle/>
          <a:p>
            <a:pPr algn="l">
              <a:lnSpc>
                <a:spcPct val="150000"/>
              </a:lnSpc>
            </a:pPr>
            <a:r>
              <a:rPr kumimoji="1" lang="en-US" altLang="zh-CN" sz="13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合同生效后，当事人就质量、价款或报酬、履行地点等内容没有约定或约定不明确的，可以按照协议补充、合同有关条款或交易习惯确定、依交易习惯仍不能确定的，适用如下法律规定确定的方式顺序确定。</a:t>
            </a:r>
            <a:endParaRPr kumimoji="1" lang="zh-CN" altLang="en-US" sz="1300" dirty="0"/>
          </a:p>
        </p:txBody>
      </p:sp>
      <p:sp>
        <p:nvSpPr>
          <p:cNvPr id="15" name="标题 1"/>
          <p:cNvSpPr txBox="1"/>
          <p:nvPr/>
        </p:nvSpPr>
        <p:spPr>
          <a:xfrm>
            <a:off x="811465" y="2642993"/>
            <a:ext cx="2249234" cy="431715"/>
          </a:xfrm>
          <a:prstGeom prst="rect">
            <a:avLst/>
          </a:prstGeom>
          <a:noFill/>
          <a:ln>
            <a:noFill/>
          </a:ln>
        </p:spPr>
        <p:txBody>
          <a:bodyPr vert="horz" wrap="square" lIns="0" tIns="0" rIns="0" bIns="0" rtlCol="0" anchor="ctr"/>
          <a:lstStyle/>
          <a:p>
            <a:pPr algn="ctr">
              <a:lnSpc>
                <a:spcPct val="150000"/>
              </a:lnSpc>
            </a:pPr>
            <a:r>
              <a:rPr kumimoji="1" lang="en-US" altLang="zh-CN" sz="16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部分条款没有约定或约定不明确</a:t>
            </a:r>
            <a:endParaRPr kumimoji="1" lang="zh-CN" altLang="en-US" sz="2800" dirty="0"/>
          </a:p>
        </p:txBody>
      </p:sp>
      <p:sp>
        <p:nvSpPr>
          <p:cNvPr id="16" name="标题 1"/>
          <p:cNvSpPr txBox="1"/>
          <p:nvPr/>
        </p:nvSpPr>
        <p:spPr>
          <a:xfrm>
            <a:off x="9083040" y="4077970"/>
            <a:ext cx="2090420" cy="431800"/>
          </a:xfrm>
          <a:prstGeom prst="rect">
            <a:avLst/>
          </a:prstGeom>
          <a:noFill/>
          <a:ln>
            <a:noFill/>
          </a:ln>
        </p:spPr>
        <p:txBody>
          <a:bodyPr vert="horz" wrap="square" lIns="0" tIns="0" rIns="0" bIns="0" rtlCol="0" anchor="ctr"/>
          <a:lstStyle/>
          <a:p>
            <a:pPr algn="ctr">
              <a:lnSpc>
                <a:spcPct val="150000"/>
              </a:lnSpc>
            </a:pPr>
            <a:r>
              <a:rPr kumimoji="1" lang="en-US" altLang="zh-CN" sz="153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涉及第三人的履行规则</a:t>
            </a:r>
            <a:endParaRPr kumimoji="1" lang="zh-CN" altLang="en-US"/>
          </a:p>
        </p:txBody>
      </p:sp>
      <p:sp>
        <p:nvSpPr>
          <p:cNvPr id="17" name="标题 1"/>
          <p:cNvSpPr txBox="1"/>
          <p:nvPr/>
        </p:nvSpPr>
        <p:spPr>
          <a:xfrm>
            <a:off x="1120039" y="5602093"/>
            <a:ext cx="1940659" cy="431715"/>
          </a:xfrm>
          <a:prstGeom prst="rect">
            <a:avLst/>
          </a:prstGeom>
          <a:noFill/>
          <a:ln>
            <a:noFill/>
          </a:ln>
        </p:spPr>
        <p:txBody>
          <a:bodyPr vert="horz" wrap="square" lIns="0" tIns="0" rIns="0" bIns="0" rtlCol="0" anchor="ctr"/>
          <a:lstStyle/>
          <a:p>
            <a:pPr algn="ctr">
              <a:lnSpc>
                <a:spcPct val="150000"/>
              </a:lnSpc>
            </a:pPr>
            <a:r>
              <a:rPr kumimoji="1" lang="en-US" altLang="zh-CN" sz="160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其他履行规则</a:t>
            </a:r>
            <a:endParaRPr kumimoji="1" lang="zh-CN" altLang="en-US"/>
          </a:p>
        </p:txBody>
      </p:sp>
      <p:sp>
        <p:nvSpPr>
          <p:cNvPr id="18"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合同履行的规则</a:t>
            </a:r>
            <a:endParaRPr kumimoji="1" lang="zh-CN" altLang="en-US" dirty="0"/>
          </a:p>
        </p:txBody>
      </p:sp>
      <p:sp>
        <p:nvSpPr>
          <p:cNvPr id="23"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903440" y="2011680"/>
            <a:ext cx="2989736" cy="3817620"/>
          </a:xfrm>
          <a:custGeom>
            <a:avLst/>
            <a:gdLst>
              <a:gd name="connsiteX0" fmla="*/ 201239 w 2989736"/>
              <a:gd name="connsiteY0" fmla="*/ 0 h 4113711"/>
              <a:gd name="connsiteX1" fmla="*/ 1220988 w 2989736"/>
              <a:gd name="connsiteY1" fmla="*/ 0 h 4113711"/>
              <a:gd name="connsiteX2" fmla="*/ 1220549 w 2989736"/>
              <a:gd name="connsiteY2" fmla="*/ 4356 h 4113711"/>
              <a:gd name="connsiteX3" fmla="*/ 1494869 w 2989736"/>
              <a:gd name="connsiteY3" fmla="*/ 278676 h 4113711"/>
              <a:gd name="connsiteX4" fmla="*/ 1769189 w 2989736"/>
              <a:gd name="connsiteY4" fmla="*/ 4356 h 4113711"/>
              <a:gd name="connsiteX5" fmla="*/ 1768750 w 2989736"/>
              <a:gd name="connsiteY5" fmla="*/ 0 h 4113711"/>
              <a:gd name="connsiteX6" fmla="*/ 2788497 w 2989736"/>
              <a:gd name="connsiteY6" fmla="*/ 0 h 4113711"/>
              <a:gd name="connsiteX7" fmla="*/ 2989736 w 2989736"/>
              <a:gd name="connsiteY7" fmla="*/ 201239 h 4113711"/>
              <a:gd name="connsiteX8" fmla="*/ 2989736 w 2989736"/>
              <a:gd name="connsiteY8" fmla="*/ 3912472 h 4113711"/>
              <a:gd name="connsiteX9" fmla="*/ 2788497 w 2989736"/>
              <a:gd name="connsiteY9" fmla="*/ 4113711 h 4113711"/>
              <a:gd name="connsiteX10" fmla="*/ 201239 w 2989736"/>
              <a:gd name="connsiteY10" fmla="*/ 4113711 h 4113711"/>
              <a:gd name="connsiteX11" fmla="*/ 0 w 2989736"/>
              <a:gd name="connsiteY11" fmla="*/ 3912472 h 4113711"/>
              <a:gd name="connsiteX12" fmla="*/ 0 w 2989736"/>
              <a:gd name="connsiteY12" fmla="*/ 201239 h 4113711"/>
              <a:gd name="connsiteX13" fmla="*/ 201239 w 2989736"/>
              <a:gd name="connsiteY13" fmla="*/ 0 h 4113711"/>
            </a:gdLst>
            <a:ahLst/>
            <a:cxnLst/>
            <a:rect l="l" t="t" r="r" b="b"/>
            <a:pathLst>
              <a:path w="2989736" h="4113711">
                <a:moveTo>
                  <a:pt x="201239" y="0"/>
                </a:moveTo>
                <a:lnTo>
                  <a:pt x="1220988" y="0"/>
                </a:lnTo>
                <a:lnTo>
                  <a:pt x="1220549" y="4356"/>
                </a:lnTo>
                <a:cubicBezTo>
                  <a:pt x="1220549" y="155859"/>
                  <a:pt x="1343366" y="278676"/>
                  <a:pt x="1494869" y="278676"/>
                </a:cubicBezTo>
                <a:cubicBezTo>
                  <a:pt x="1646372" y="278676"/>
                  <a:pt x="1769189" y="155859"/>
                  <a:pt x="1769189" y="4356"/>
                </a:cubicBezTo>
                <a:lnTo>
                  <a:pt x="1768750" y="0"/>
                </a:lnTo>
                <a:lnTo>
                  <a:pt x="2788497" y="0"/>
                </a:lnTo>
                <a:cubicBezTo>
                  <a:pt x="2899638" y="0"/>
                  <a:pt x="2989736" y="90098"/>
                  <a:pt x="2989736" y="201239"/>
                </a:cubicBezTo>
                <a:lnTo>
                  <a:pt x="2989736" y="3912472"/>
                </a:lnTo>
                <a:cubicBezTo>
                  <a:pt x="2989736" y="4023613"/>
                  <a:pt x="2899638" y="4113711"/>
                  <a:pt x="2788497" y="4113711"/>
                </a:cubicBezTo>
                <a:lnTo>
                  <a:pt x="201239" y="4113711"/>
                </a:lnTo>
                <a:cubicBezTo>
                  <a:pt x="90098" y="4113711"/>
                  <a:pt x="0" y="4023613"/>
                  <a:pt x="0" y="3912472"/>
                </a:cubicBezTo>
                <a:lnTo>
                  <a:pt x="0" y="201239"/>
                </a:lnTo>
                <a:cubicBezTo>
                  <a:pt x="0" y="90098"/>
                  <a:pt x="90098" y="0"/>
                  <a:pt x="201239" y="0"/>
                </a:cubicBezTo>
                <a:close/>
              </a:path>
            </a:pathLst>
          </a:custGeom>
          <a:solidFill>
            <a:schemeClr val="bg1"/>
          </a:solidFill>
          <a:ln w="5715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5400000">
            <a:off x="1883816" y="3752695"/>
            <a:ext cx="1028986" cy="3431218"/>
          </a:xfrm>
          <a:custGeom>
            <a:avLst/>
            <a:gdLst>
              <a:gd name="connsiteX0" fmla="*/ 0 w 1197713"/>
              <a:gd name="connsiteY0" fmla="*/ 1737909 h 3475818"/>
              <a:gd name="connsiteX1" fmla="*/ 1064655 w 1197713"/>
              <a:gd name="connsiteY1" fmla="*/ 49729 h 3475818"/>
              <a:gd name="connsiteX2" fmla="*/ 1197713 w 1197713"/>
              <a:gd name="connsiteY2" fmla="*/ 0 h 3475818"/>
              <a:gd name="connsiteX3" fmla="*/ 1197713 w 1197713"/>
              <a:gd name="connsiteY3" fmla="*/ 3475818 h 3475818"/>
              <a:gd name="connsiteX4" fmla="*/ 1064654 w 1197713"/>
              <a:gd name="connsiteY4" fmla="*/ 3426090 h 3475818"/>
              <a:gd name="connsiteX5" fmla="*/ 0 w 1197713"/>
              <a:gd name="connsiteY5" fmla="*/ 1737909 h 3475818"/>
            </a:gdLst>
            <a:ahLst/>
            <a:cxnLst/>
            <a:rect l="l" t="t" r="r" b="b"/>
            <a:pathLst>
              <a:path w="1197713" h="3475818">
                <a:moveTo>
                  <a:pt x="0" y="1737909"/>
                </a:moveTo>
                <a:cubicBezTo>
                  <a:pt x="0" y="972929"/>
                  <a:pt x="440634" y="318277"/>
                  <a:pt x="1064655" y="49729"/>
                </a:cubicBezTo>
                <a:lnTo>
                  <a:pt x="1197713" y="0"/>
                </a:lnTo>
                <a:lnTo>
                  <a:pt x="1197713" y="3475818"/>
                </a:lnTo>
                <a:lnTo>
                  <a:pt x="1064654" y="3426090"/>
                </a:lnTo>
                <a:cubicBezTo>
                  <a:pt x="440633" y="3157541"/>
                  <a:pt x="0" y="2502889"/>
                  <a:pt x="0" y="1737909"/>
                </a:cubicBez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178934" y="3187758"/>
            <a:ext cx="2438749" cy="1732586"/>
          </a:xfrm>
          <a:prstGeom prst="rect">
            <a:avLst/>
          </a:prstGeom>
          <a:noFill/>
          <a:ln>
            <a:noFill/>
          </a:ln>
        </p:spPr>
        <p:txBody>
          <a:bodyPr vert="horz" wrap="square" lIns="0" tIns="0" rIns="0" bIns="0" rtlCol="0" anchor="t"/>
          <a:lstStyle/>
          <a:p>
            <a:pPr algn="ctr">
              <a:lnSpc>
                <a:spcPct val="140000"/>
              </a:lnSpc>
            </a:pPr>
            <a:r>
              <a:rPr kumimoji="1" lang="en-US" altLang="zh-CN" sz="139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同时履行抗辩权是指双务合同的当事人应同时履行义务的，一方在对方未履行前或履行不符合约定时，有拒绝对方请求自己履行合同的权利。</a:t>
            </a:r>
            <a:endParaRPr kumimoji="1" lang="zh-CN" altLang="en-US"/>
          </a:p>
        </p:txBody>
      </p:sp>
      <p:sp>
        <p:nvSpPr>
          <p:cNvPr id="6" name="标题 1"/>
          <p:cNvSpPr txBox="1"/>
          <p:nvPr/>
        </p:nvSpPr>
        <p:spPr>
          <a:xfrm>
            <a:off x="1178934" y="2502991"/>
            <a:ext cx="2438749" cy="551544"/>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同时履行抗辩权</a:t>
            </a:r>
            <a:endParaRPr kumimoji="1" lang="zh-CN" altLang="en-US"/>
          </a:p>
        </p:txBody>
      </p:sp>
      <p:sp>
        <p:nvSpPr>
          <p:cNvPr id="7" name="标题 1"/>
          <p:cNvSpPr txBox="1"/>
          <p:nvPr/>
        </p:nvSpPr>
        <p:spPr>
          <a:xfrm>
            <a:off x="1589243" y="5259475"/>
            <a:ext cx="1618130" cy="551544"/>
          </a:xfrm>
          <a:prstGeom prst="rect">
            <a:avLst/>
          </a:prstGeom>
          <a:noFill/>
          <a:ln>
            <a:noFill/>
          </a:ln>
        </p:spPr>
        <p:txBody>
          <a:bodyPr vert="horz" wrap="square" lIns="0" tIns="0" rIns="0" bIns="0" rtlCol="0" anchor="ctr"/>
          <a:lstStyle/>
          <a:p>
            <a:pPr algn="ctr">
              <a:lnSpc>
                <a:spcPct val="110000"/>
              </a:lnSpc>
            </a:pPr>
            <a:r>
              <a:rPr kumimoji="1" lang="en-US" altLang="zh-CN" sz="4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a:p>
        </p:txBody>
      </p:sp>
      <p:sp>
        <p:nvSpPr>
          <p:cNvPr id="8" name="标题 1"/>
          <p:cNvSpPr txBox="1"/>
          <p:nvPr/>
        </p:nvSpPr>
        <p:spPr>
          <a:xfrm>
            <a:off x="4601132" y="1217458"/>
            <a:ext cx="2989736" cy="3817620"/>
          </a:xfrm>
          <a:custGeom>
            <a:avLst/>
            <a:gdLst>
              <a:gd name="connsiteX0" fmla="*/ 201239 w 2989736"/>
              <a:gd name="connsiteY0" fmla="*/ 0 h 4113711"/>
              <a:gd name="connsiteX1" fmla="*/ 1220988 w 2989736"/>
              <a:gd name="connsiteY1" fmla="*/ 0 h 4113711"/>
              <a:gd name="connsiteX2" fmla="*/ 1220549 w 2989736"/>
              <a:gd name="connsiteY2" fmla="*/ 4356 h 4113711"/>
              <a:gd name="connsiteX3" fmla="*/ 1494869 w 2989736"/>
              <a:gd name="connsiteY3" fmla="*/ 278676 h 4113711"/>
              <a:gd name="connsiteX4" fmla="*/ 1769189 w 2989736"/>
              <a:gd name="connsiteY4" fmla="*/ 4356 h 4113711"/>
              <a:gd name="connsiteX5" fmla="*/ 1768750 w 2989736"/>
              <a:gd name="connsiteY5" fmla="*/ 0 h 4113711"/>
              <a:gd name="connsiteX6" fmla="*/ 2788497 w 2989736"/>
              <a:gd name="connsiteY6" fmla="*/ 0 h 4113711"/>
              <a:gd name="connsiteX7" fmla="*/ 2989736 w 2989736"/>
              <a:gd name="connsiteY7" fmla="*/ 201239 h 4113711"/>
              <a:gd name="connsiteX8" fmla="*/ 2989736 w 2989736"/>
              <a:gd name="connsiteY8" fmla="*/ 3912472 h 4113711"/>
              <a:gd name="connsiteX9" fmla="*/ 2788497 w 2989736"/>
              <a:gd name="connsiteY9" fmla="*/ 4113711 h 4113711"/>
              <a:gd name="connsiteX10" fmla="*/ 201239 w 2989736"/>
              <a:gd name="connsiteY10" fmla="*/ 4113711 h 4113711"/>
              <a:gd name="connsiteX11" fmla="*/ 0 w 2989736"/>
              <a:gd name="connsiteY11" fmla="*/ 3912472 h 4113711"/>
              <a:gd name="connsiteX12" fmla="*/ 0 w 2989736"/>
              <a:gd name="connsiteY12" fmla="*/ 201239 h 4113711"/>
              <a:gd name="connsiteX13" fmla="*/ 201239 w 2989736"/>
              <a:gd name="connsiteY13" fmla="*/ 0 h 4113711"/>
            </a:gdLst>
            <a:ahLst/>
            <a:cxnLst/>
            <a:rect l="l" t="t" r="r" b="b"/>
            <a:pathLst>
              <a:path w="2989736" h="4113711">
                <a:moveTo>
                  <a:pt x="201239" y="0"/>
                </a:moveTo>
                <a:lnTo>
                  <a:pt x="1220988" y="0"/>
                </a:lnTo>
                <a:lnTo>
                  <a:pt x="1220549" y="4356"/>
                </a:lnTo>
                <a:cubicBezTo>
                  <a:pt x="1220549" y="155859"/>
                  <a:pt x="1343366" y="278676"/>
                  <a:pt x="1494869" y="278676"/>
                </a:cubicBezTo>
                <a:cubicBezTo>
                  <a:pt x="1646372" y="278676"/>
                  <a:pt x="1769189" y="155859"/>
                  <a:pt x="1769189" y="4356"/>
                </a:cubicBezTo>
                <a:lnTo>
                  <a:pt x="1768750" y="0"/>
                </a:lnTo>
                <a:lnTo>
                  <a:pt x="2788497" y="0"/>
                </a:lnTo>
                <a:cubicBezTo>
                  <a:pt x="2899638" y="0"/>
                  <a:pt x="2989736" y="90098"/>
                  <a:pt x="2989736" y="201239"/>
                </a:cubicBezTo>
                <a:lnTo>
                  <a:pt x="2989736" y="3912472"/>
                </a:lnTo>
                <a:cubicBezTo>
                  <a:pt x="2989736" y="4023613"/>
                  <a:pt x="2899638" y="4113711"/>
                  <a:pt x="2788497" y="4113711"/>
                </a:cubicBezTo>
                <a:lnTo>
                  <a:pt x="201239" y="4113711"/>
                </a:lnTo>
                <a:cubicBezTo>
                  <a:pt x="90098" y="4113711"/>
                  <a:pt x="0" y="4023613"/>
                  <a:pt x="0" y="3912472"/>
                </a:cubicBezTo>
                <a:lnTo>
                  <a:pt x="0" y="201239"/>
                </a:lnTo>
                <a:cubicBezTo>
                  <a:pt x="0" y="90098"/>
                  <a:pt x="90098" y="0"/>
                  <a:pt x="201239" y="0"/>
                </a:cubicBezTo>
                <a:close/>
              </a:path>
            </a:pathLst>
          </a:custGeom>
          <a:solidFill>
            <a:schemeClr val="bg1"/>
          </a:solidFill>
          <a:ln w="571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5400000">
            <a:off x="5575158" y="3115154"/>
            <a:ext cx="1028984" cy="3431218"/>
          </a:xfrm>
          <a:custGeom>
            <a:avLst/>
            <a:gdLst>
              <a:gd name="connsiteX0" fmla="*/ 0 w 1197713"/>
              <a:gd name="connsiteY0" fmla="*/ 1737909 h 3475818"/>
              <a:gd name="connsiteX1" fmla="*/ 1064655 w 1197713"/>
              <a:gd name="connsiteY1" fmla="*/ 49729 h 3475818"/>
              <a:gd name="connsiteX2" fmla="*/ 1197713 w 1197713"/>
              <a:gd name="connsiteY2" fmla="*/ 0 h 3475818"/>
              <a:gd name="connsiteX3" fmla="*/ 1197713 w 1197713"/>
              <a:gd name="connsiteY3" fmla="*/ 3475818 h 3475818"/>
              <a:gd name="connsiteX4" fmla="*/ 1064654 w 1197713"/>
              <a:gd name="connsiteY4" fmla="*/ 3426090 h 3475818"/>
              <a:gd name="connsiteX5" fmla="*/ 0 w 1197713"/>
              <a:gd name="connsiteY5" fmla="*/ 1737909 h 3475818"/>
            </a:gdLst>
            <a:ahLst/>
            <a:cxnLst/>
            <a:rect l="l" t="t" r="r" b="b"/>
            <a:pathLst>
              <a:path w="1197713" h="3475818">
                <a:moveTo>
                  <a:pt x="0" y="1737909"/>
                </a:moveTo>
                <a:cubicBezTo>
                  <a:pt x="0" y="972929"/>
                  <a:pt x="440634" y="318277"/>
                  <a:pt x="1064655" y="49729"/>
                </a:cubicBezTo>
                <a:lnTo>
                  <a:pt x="1197713" y="0"/>
                </a:lnTo>
                <a:lnTo>
                  <a:pt x="1197713" y="3475818"/>
                </a:lnTo>
                <a:lnTo>
                  <a:pt x="1064654" y="3426090"/>
                </a:lnTo>
                <a:cubicBezTo>
                  <a:pt x="440633" y="3157541"/>
                  <a:pt x="0" y="2502889"/>
                  <a:pt x="0" y="1737909"/>
                </a:cubicBez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4889863" y="2144903"/>
            <a:ext cx="2438749" cy="1732586"/>
          </a:xfrm>
          <a:prstGeom prst="rect">
            <a:avLst/>
          </a:prstGeom>
          <a:noFill/>
          <a:ln>
            <a:noFill/>
          </a:ln>
        </p:spPr>
        <p:txBody>
          <a:bodyPr vert="horz" wrap="square" lIns="0" tIns="0" rIns="0" bIns="0" rtlCol="0" anchor="t"/>
          <a:lstStyle/>
          <a:p>
            <a:pPr algn="ctr">
              <a:lnSpc>
                <a:spcPct val="140000"/>
              </a:lnSpc>
            </a:pPr>
            <a:r>
              <a:rPr kumimoji="1" lang="en-US" altLang="zh-CN" sz="139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不安抗辩权是指双务合同中应先履行义务的一方当事人，有确切证据证明对方当事人不能或可能不能履行合同义务时，在对方当事人未履行合同或就合同履行提供担保之前，有暂时中止履行合同的权利。</a:t>
            </a:r>
            <a:endParaRPr kumimoji="1" lang="zh-CN" altLang="en-US" dirty="0"/>
          </a:p>
        </p:txBody>
      </p:sp>
      <p:sp>
        <p:nvSpPr>
          <p:cNvPr id="11" name="标题 1"/>
          <p:cNvSpPr txBox="1"/>
          <p:nvPr/>
        </p:nvSpPr>
        <p:spPr>
          <a:xfrm>
            <a:off x="4889863" y="1460136"/>
            <a:ext cx="2438749" cy="551544"/>
          </a:xfrm>
          <a:prstGeom prst="rect">
            <a:avLst/>
          </a:prstGeom>
          <a:noFill/>
          <a:ln>
            <a:noFill/>
          </a:ln>
        </p:spPr>
        <p:txBody>
          <a:bodyPr vert="horz" wrap="square" lIns="0" tIns="0" rIns="0" bIns="0" rtlCol="0" anchor="b"/>
          <a:lstStyle/>
          <a:p>
            <a:pPr algn="ctr">
              <a:lnSpc>
                <a:spcPct val="110000"/>
              </a:lnSpc>
            </a:pPr>
            <a:r>
              <a:rPr kumimoji="1" lang="en-US" altLang="zh-CN" sz="16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不安抗辩权</a:t>
            </a:r>
            <a:endParaRPr kumimoji="1" lang="zh-CN" altLang="en-US" dirty="0"/>
          </a:p>
        </p:txBody>
      </p:sp>
      <p:sp>
        <p:nvSpPr>
          <p:cNvPr id="12" name="标题 1"/>
          <p:cNvSpPr txBox="1"/>
          <p:nvPr/>
        </p:nvSpPr>
        <p:spPr>
          <a:xfrm>
            <a:off x="5280584" y="4621935"/>
            <a:ext cx="1618130" cy="551544"/>
          </a:xfrm>
          <a:prstGeom prst="rect">
            <a:avLst/>
          </a:prstGeom>
          <a:noFill/>
          <a:ln>
            <a:noFill/>
          </a:ln>
        </p:spPr>
        <p:txBody>
          <a:bodyPr vert="horz" wrap="square" lIns="0" tIns="0" rIns="0" bIns="0" rtlCol="0" anchor="ctr"/>
          <a:lstStyle/>
          <a:p>
            <a:pPr algn="ctr">
              <a:lnSpc>
                <a:spcPct val="110000"/>
              </a:lnSpc>
            </a:pPr>
            <a:r>
              <a:rPr kumimoji="1" lang="en-US" altLang="zh-CN" sz="4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a:p>
        </p:txBody>
      </p:sp>
      <p:sp>
        <p:nvSpPr>
          <p:cNvPr id="13" name="标题 1"/>
          <p:cNvSpPr txBox="1"/>
          <p:nvPr/>
        </p:nvSpPr>
        <p:spPr>
          <a:xfrm>
            <a:off x="8286122" y="2011680"/>
            <a:ext cx="2989736" cy="3817620"/>
          </a:xfrm>
          <a:custGeom>
            <a:avLst/>
            <a:gdLst>
              <a:gd name="connsiteX0" fmla="*/ 201239 w 2989736"/>
              <a:gd name="connsiteY0" fmla="*/ 0 h 4113711"/>
              <a:gd name="connsiteX1" fmla="*/ 1220988 w 2989736"/>
              <a:gd name="connsiteY1" fmla="*/ 0 h 4113711"/>
              <a:gd name="connsiteX2" fmla="*/ 1220549 w 2989736"/>
              <a:gd name="connsiteY2" fmla="*/ 4356 h 4113711"/>
              <a:gd name="connsiteX3" fmla="*/ 1494869 w 2989736"/>
              <a:gd name="connsiteY3" fmla="*/ 278676 h 4113711"/>
              <a:gd name="connsiteX4" fmla="*/ 1769189 w 2989736"/>
              <a:gd name="connsiteY4" fmla="*/ 4356 h 4113711"/>
              <a:gd name="connsiteX5" fmla="*/ 1768750 w 2989736"/>
              <a:gd name="connsiteY5" fmla="*/ 0 h 4113711"/>
              <a:gd name="connsiteX6" fmla="*/ 2788497 w 2989736"/>
              <a:gd name="connsiteY6" fmla="*/ 0 h 4113711"/>
              <a:gd name="connsiteX7" fmla="*/ 2989736 w 2989736"/>
              <a:gd name="connsiteY7" fmla="*/ 201239 h 4113711"/>
              <a:gd name="connsiteX8" fmla="*/ 2989736 w 2989736"/>
              <a:gd name="connsiteY8" fmla="*/ 3912472 h 4113711"/>
              <a:gd name="connsiteX9" fmla="*/ 2788497 w 2989736"/>
              <a:gd name="connsiteY9" fmla="*/ 4113711 h 4113711"/>
              <a:gd name="connsiteX10" fmla="*/ 201239 w 2989736"/>
              <a:gd name="connsiteY10" fmla="*/ 4113711 h 4113711"/>
              <a:gd name="connsiteX11" fmla="*/ 0 w 2989736"/>
              <a:gd name="connsiteY11" fmla="*/ 3912472 h 4113711"/>
              <a:gd name="connsiteX12" fmla="*/ 0 w 2989736"/>
              <a:gd name="connsiteY12" fmla="*/ 201239 h 4113711"/>
              <a:gd name="connsiteX13" fmla="*/ 201239 w 2989736"/>
              <a:gd name="connsiteY13" fmla="*/ 0 h 4113711"/>
            </a:gdLst>
            <a:ahLst/>
            <a:cxnLst/>
            <a:rect l="l" t="t" r="r" b="b"/>
            <a:pathLst>
              <a:path w="2989736" h="4113711">
                <a:moveTo>
                  <a:pt x="201239" y="0"/>
                </a:moveTo>
                <a:lnTo>
                  <a:pt x="1220988" y="0"/>
                </a:lnTo>
                <a:lnTo>
                  <a:pt x="1220549" y="4356"/>
                </a:lnTo>
                <a:cubicBezTo>
                  <a:pt x="1220549" y="155859"/>
                  <a:pt x="1343366" y="278676"/>
                  <a:pt x="1494869" y="278676"/>
                </a:cubicBezTo>
                <a:cubicBezTo>
                  <a:pt x="1646372" y="278676"/>
                  <a:pt x="1769189" y="155859"/>
                  <a:pt x="1769189" y="4356"/>
                </a:cubicBezTo>
                <a:lnTo>
                  <a:pt x="1768750" y="0"/>
                </a:lnTo>
                <a:lnTo>
                  <a:pt x="2788497" y="0"/>
                </a:lnTo>
                <a:cubicBezTo>
                  <a:pt x="2899638" y="0"/>
                  <a:pt x="2989736" y="90098"/>
                  <a:pt x="2989736" y="201239"/>
                </a:cubicBezTo>
                <a:lnTo>
                  <a:pt x="2989736" y="3912472"/>
                </a:lnTo>
                <a:cubicBezTo>
                  <a:pt x="2989736" y="4023613"/>
                  <a:pt x="2899638" y="4113711"/>
                  <a:pt x="2788497" y="4113711"/>
                </a:cubicBezTo>
                <a:lnTo>
                  <a:pt x="201239" y="4113711"/>
                </a:lnTo>
                <a:cubicBezTo>
                  <a:pt x="90098" y="4113711"/>
                  <a:pt x="0" y="4023613"/>
                  <a:pt x="0" y="3912472"/>
                </a:cubicBezTo>
                <a:lnTo>
                  <a:pt x="0" y="201239"/>
                </a:lnTo>
                <a:cubicBezTo>
                  <a:pt x="0" y="90098"/>
                  <a:pt x="90098" y="0"/>
                  <a:pt x="201239" y="0"/>
                </a:cubicBezTo>
                <a:close/>
              </a:path>
            </a:pathLst>
          </a:custGeom>
          <a:solidFill>
            <a:schemeClr val="bg1"/>
          </a:solidFill>
          <a:ln w="5715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5400000">
            <a:off x="9266498" y="3752694"/>
            <a:ext cx="1028985" cy="3431218"/>
          </a:xfrm>
          <a:custGeom>
            <a:avLst/>
            <a:gdLst>
              <a:gd name="connsiteX0" fmla="*/ 0 w 1197713"/>
              <a:gd name="connsiteY0" fmla="*/ 1737909 h 3475818"/>
              <a:gd name="connsiteX1" fmla="*/ 1064655 w 1197713"/>
              <a:gd name="connsiteY1" fmla="*/ 49729 h 3475818"/>
              <a:gd name="connsiteX2" fmla="*/ 1197713 w 1197713"/>
              <a:gd name="connsiteY2" fmla="*/ 0 h 3475818"/>
              <a:gd name="connsiteX3" fmla="*/ 1197713 w 1197713"/>
              <a:gd name="connsiteY3" fmla="*/ 3475818 h 3475818"/>
              <a:gd name="connsiteX4" fmla="*/ 1064654 w 1197713"/>
              <a:gd name="connsiteY4" fmla="*/ 3426090 h 3475818"/>
              <a:gd name="connsiteX5" fmla="*/ 0 w 1197713"/>
              <a:gd name="connsiteY5" fmla="*/ 1737909 h 3475818"/>
            </a:gdLst>
            <a:ahLst/>
            <a:cxnLst/>
            <a:rect l="l" t="t" r="r" b="b"/>
            <a:pathLst>
              <a:path w="1197713" h="3475818">
                <a:moveTo>
                  <a:pt x="0" y="1737909"/>
                </a:moveTo>
                <a:cubicBezTo>
                  <a:pt x="0" y="972929"/>
                  <a:pt x="440634" y="318277"/>
                  <a:pt x="1064655" y="49729"/>
                </a:cubicBezTo>
                <a:lnTo>
                  <a:pt x="1197713" y="0"/>
                </a:lnTo>
                <a:lnTo>
                  <a:pt x="1197713" y="3475818"/>
                </a:lnTo>
                <a:lnTo>
                  <a:pt x="1064654" y="3426090"/>
                </a:lnTo>
                <a:cubicBezTo>
                  <a:pt x="440633" y="3157541"/>
                  <a:pt x="0" y="2502889"/>
                  <a:pt x="0" y="1737909"/>
                </a:cubicBez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561616" y="3187758"/>
            <a:ext cx="2438749" cy="1732586"/>
          </a:xfrm>
          <a:prstGeom prst="rect">
            <a:avLst/>
          </a:prstGeom>
          <a:noFill/>
          <a:ln>
            <a:noFill/>
          </a:ln>
        </p:spPr>
        <p:txBody>
          <a:bodyPr vert="horz" wrap="square" lIns="0" tIns="0" rIns="0" bIns="0" rtlCol="0" anchor="t"/>
          <a:lstStyle/>
          <a:p>
            <a:pPr algn="ctr">
              <a:lnSpc>
                <a:spcPct val="140000"/>
              </a:lnSpc>
            </a:pPr>
            <a:r>
              <a:rPr kumimoji="1" lang="en-US" altLang="zh-CN" sz="139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后履行抗辩权是指双务合同中应先履行义务的一方当事人未履行或履行不符合约定时，后履行义务一方当事人有拒绝对方请求履行的权利。</a:t>
            </a:r>
            <a:endParaRPr kumimoji="1" lang="zh-CN" altLang="en-US"/>
          </a:p>
        </p:txBody>
      </p:sp>
      <p:sp>
        <p:nvSpPr>
          <p:cNvPr id="16" name="标题 1"/>
          <p:cNvSpPr txBox="1"/>
          <p:nvPr/>
        </p:nvSpPr>
        <p:spPr>
          <a:xfrm>
            <a:off x="8561616" y="2502991"/>
            <a:ext cx="2438749" cy="551544"/>
          </a:xfrm>
          <a:prstGeom prst="rect">
            <a:avLst/>
          </a:prstGeom>
          <a:noFill/>
          <a:ln>
            <a:noFill/>
          </a:ln>
        </p:spPr>
        <p:txBody>
          <a:bodyPr vert="horz" wrap="square" lIns="0" tIns="0" rIns="0" bIns="0" rtlCol="0" anchor="b"/>
          <a:lstStyle/>
          <a:p>
            <a:pPr algn="ctr">
              <a:lnSpc>
                <a:spcPct val="110000"/>
              </a:lnSpc>
            </a:pPr>
            <a:r>
              <a:rPr kumimoji="1" lang="en-US" altLang="zh-CN" sz="160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后履行抗辩权</a:t>
            </a:r>
            <a:endParaRPr kumimoji="1" lang="zh-CN" altLang="en-US"/>
          </a:p>
        </p:txBody>
      </p:sp>
      <p:sp>
        <p:nvSpPr>
          <p:cNvPr id="17" name="标题 1"/>
          <p:cNvSpPr txBox="1"/>
          <p:nvPr/>
        </p:nvSpPr>
        <p:spPr>
          <a:xfrm>
            <a:off x="8971925" y="5259475"/>
            <a:ext cx="1618130" cy="551544"/>
          </a:xfrm>
          <a:prstGeom prst="rect">
            <a:avLst/>
          </a:prstGeom>
          <a:noFill/>
          <a:ln>
            <a:noFill/>
          </a:ln>
        </p:spPr>
        <p:txBody>
          <a:bodyPr vert="horz" wrap="square" lIns="0" tIns="0" rIns="0" bIns="0" rtlCol="0" anchor="ctr"/>
          <a:lstStyle/>
          <a:p>
            <a:pPr algn="ctr">
              <a:lnSpc>
                <a:spcPct val="110000"/>
              </a:lnSpc>
            </a:pPr>
            <a:r>
              <a:rPr kumimoji="1" lang="en-US" altLang="zh-CN" sz="44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18" name="标题 1"/>
          <p:cNvSpPr txBox="1"/>
          <p:nvPr/>
        </p:nvSpPr>
        <p:spPr>
          <a:xfrm>
            <a:off x="1062446" y="2194560"/>
            <a:ext cx="139337" cy="139337"/>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438606" y="2194560"/>
            <a:ext cx="139337" cy="139337"/>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4750526" y="1541417"/>
            <a:ext cx="139337" cy="139337"/>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合同履行中的抗辩权</a:t>
            </a:r>
            <a:endParaRPr kumimoji="1" lang="zh-CN" altLang="en-US" dirty="0"/>
          </a:p>
        </p:txBody>
      </p:sp>
      <p:sp>
        <p:nvSpPr>
          <p:cNvPr id="26"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407319" y="1857862"/>
            <a:ext cx="7364663" cy="3677920"/>
          </a:xfrm>
          <a:prstGeom prst="roundRect">
            <a:avLst>
              <a:gd name="adj" fmla="val 5377"/>
            </a:avLst>
          </a:prstGeom>
          <a:solidFill>
            <a:schemeClr val="accent1">
              <a:lumMod val="20000"/>
              <a:lumOff val="80000"/>
              <a:alpha val="30000"/>
            </a:schemeClr>
          </a:solidFill>
          <a:ln w="12700" cap="sq">
            <a:noFill/>
            <a:miter/>
          </a:ln>
          <a:effectLst>
            <a:outerShdw blurRad="279400" dist="38100" dir="16200000" rotWithShape="0">
              <a:schemeClr val="accent1">
                <a:alpha val="27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907316" y="2943781"/>
            <a:ext cx="6364669" cy="2289952"/>
          </a:xfrm>
          <a:prstGeom prst="rect">
            <a:avLst/>
          </a:prstGeom>
          <a:noFill/>
          <a:ln cap="sq">
            <a:noFill/>
          </a:ln>
        </p:spPr>
        <p:txBody>
          <a:bodyPr vert="horz" wrap="square" lIns="0" tIns="0" rIns="0" bIns="0" rtlCol="0" anchor="t"/>
          <a:lstStyle/>
          <a:p>
            <a:pPr>
              <a:lnSpc>
                <a:spcPct val="150000"/>
              </a:lnSpc>
            </a:pPr>
            <a:r>
              <a:rPr kumimoji="1" lang="en-US" altLang="zh-CN" sz="16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合同保全也称为合同的对外效力，</a:t>
            </a: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是指法律为防止债务人财产的不当减少给债权人权利带来损害而设置的合同的一般担保形式</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endParaRPr kumimoji="1" lang="en-US" altLang="zh-CN" sz="16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包括</a:t>
            </a:r>
            <a:r>
              <a:rPr kumimoji="1" lang="zh-CN" altLang="en-US"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nSpc>
                <a:spcPct val="150000"/>
              </a:lnSpc>
              <a:buFont typeface="+mj-lt"/>
              <a:buAutoNum type="arabicPeriod"/>
            </a:pP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债权人代位权</a:t>
            </a:r>
            <a:endParaRPr kumimoji="1" lang="en-US" altLang="zh-CN" sz="16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nSpc>
                <a:spcPct val="150000"/>
              </a:lnSpc>
              <a:buFont typeface="+mj-lt"/>
              <a:buAutoNum type="arabicPeriod"/>
            </a:pPr>
            <a:r>
              <a:rPr kumimoji="1" lang="en-US" altLang="zh-CN" sz="1600" dirty="0" err="1"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债权人撒销权</a:t>
            </a:r>
            <a:endParaRPr kumimoji="1" lang="zh-CN" altLang="en-US" sz="2000" dirty="0"/>
          </a:p>
        </p:txBody>
      </p:sp>
      <p:sp>
        <p:nvSpPr>
          <p:cNvPr id="5" name="标题 1"/>
          <p:cNvSpPr txBox="1"/>
          <p:nvPr/>
        </p:nvSpPr>
        <p:spPr>
          <a:xfrm>
            <a:off x="4191132" y="5362427"/>
            <a:ext cx="3797037" cy="173355"/>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9253879" y="1322218"/>
            <a:ext cx="1036206" cy="1036206"/>
          </a:xfrm>
          <a:prstGeom prst="donu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5417229" y="2167157"/>
            <a:ext cx="1598844" cy="600281"/>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6002943" y="2260485"/>
            <a:ext cx="427414" cy="41362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合同的保全</a:t>
            </a:r>
            <a:endParaRPr kumimoji="1" lang="zh-CN" altLang="en-US" dirty="0"/>
          </a:p>
        </p:txBody>
      </p:sp>
      <p:sp>
        <p:nvSpPr>
          <p:cNvPr id="15"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合同的担保</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任务五</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0" y="2080178"/>
            <a:ext cx="8571672" cy="3379717"/>
          </a:xfrm>
          <a:prstGeom prst="rect">
            <a:avLst/>
          </a:prstGeom>
          <a:solidFill>
            <a:schemeClr val="bg1"/>
          </a:solidFill>
          <a:ln w="254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766852" y="-862012"/>
            <a:ext cx="4086225" cy="4086225"/>
          </a:xfrm>
          <a:prstGeom prst="diamond">
            <a:avLst/>
          </a:prstGeom>
          <a:solidFill>
            <a:schemeClr val="accent1"/>
          </a:solidFill>
          <a:ln w="12700" cap="sq">
            <a:noFill/>
            <a:miter/>
          </a:ln>
          <a:effectLst>
            <a:outerShdw blurRad="190500" sx="101000" sy="10100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8766852" y="3633788"/>
            <a:ext cx="4086225" cy="4086225"/>
          </a:xfrm>
          <a:prstGeom prst="diamond">
            <a:avLst/>
          </a:prstGeom>
          <a:solidFill>
            <a:schemeClr val="accent1"/>
          </a:solidFill>
          <a:ln w="12700" cap="sq">
            <a:noFill/>
            <a:miter/>
          </a:ln>
          <a:effectLst>
            <a:outerShdw blurRad="190500" sx="101000" sy="10100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6541812" y="1385888"/>
            <a:ext cx="4086225" cy="4086225"/>
          </a:xfrm>
          <a:prstGeom prst="diamond">
            <a:avLst/>
          </a:prstGeom>
          <a:solidFill>
            <a:schemeClr val="accent1"/>
          </a:solidFill>
          <a:ln w="12700" cap="sq">
            <a:noFill/>
            <a:miter/>
          </a:ln>
          <a:effectLst>
            <a:outerShdw blurRad="190500" sx="101000" sy="10100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0255029" y="644068"/>
            <a:ext cx="1109870" cy="1074063"/>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alpha val="5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8029989" y="2925887"/>
            <a:ext cx="1109870" cy="1006226"/>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alpha val="5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0255029" y="5121965"/>
            <a:ext cx="1109870" cy="1109870"/>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alpha val="50000"/>
            </a:schemeClr>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660400" y="2247900"/>
            <a:ext cx="5802630" cy="3040380"/>
          </a:xfrm>
          <a:prstGeom prst="rect">
            <a:avLst/>
          </a:prstGeom>
          <a:noFill/>
          <a:ln w="12700" cap="sq">
            <a:noFill/>
            <a:miter/>
          </a:ln>
        </p:spPr>
        <p:txBody>
          <a:bodyPr vert="horz" wrap="square" lIns="0" tIns="0" rIns="0" bIns="0" rtlCol="0" anchor="ctr"/>
          <a:lstStyle/>
          <a:p>
            <a:pPr algn="l">
              <a:lnSpc>
                <a:spcPct val="150000"/>
              </a:lnSpc>
            </a:pP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合同担保是指根据法律规定或当事人的约定而产生的确保合同债权实现并促使债务人履行债务的法律措施。现行法律规定的担保类型主要有保证、抵押、质押、留置和定金五种方式的担保。</a:t>
            </a:r>
            <a:endParaRPr kumimoji="1" lang="zh-CN" altLang="en-US" sz="2000" dirty="0"/>
          </a:p>
        </p:txBody>
      </p:sp>
      <p:sp>
        <p:nvSpPr>
          <p:cNvPr id="11"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合同担保的概念与种类</a:t>
            </a:r>
            <a:endParaRPr kumimoji="1" lang="zh-CN" altLang="en-US" dirty="0"/>
          </a:p>
        </p:txBody>
      </p:sp>
      <p:sp>
        <p:nvSpPr>
          <p:cNvPr id="16"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endParaRPr kumimoji="1" lang="zh-CN" altLang="en-US" dirty="0"/>
          </a:p>
        </p:txBody>
      </p:sp>
      <p:sp>
        <p:nvSpPr>
          <p:cNvPr id="3" name="标题 1"/>
          <p:cNvSpPr txBox="1"/>
          <p:nvPr/>
        </p:nvSpPr>
        <p:spPr>
          <a:xfrm>
            <a:off x="1365977" y="1407107"/>
            <a:ext cx="4827179" cy="1276350"/>
          </a:xfrm>
          <a:prstGeom prst="roundRect">
            <a:avLst>
              <a:gd name="adj" fmla="val 7598"/>
            </a:avLst>
          </a:prstGeom>
          <a:solidFill>
            <a:schemeClr val="bg1"/>
          </a:solidFill>
          <a:ln w="6350"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7" name="标题 1"/>
          <p:cNvSpPr txBox="1"/>
          <p:nvPr/>
        </p:nvSpPr>
        <p:spPr>
          <a:xfrm>
            <a:off x="1471689" y="1008374"/>
            <a:ext cx="3802900" cy="298510"/>
          </a:xfrm>
          <a:prstGeom prst="rect">
            <a:avLst/>
          </a:prstGeom>
          <a:noFill/>
          <a:ln>
            <a:noFill/>
          </a:ln>
        </p:spPr>
        <p:txBody>
          <a:bodyPr vert="horz" wrap="square" lIns="91440" tIns="45720" rIns="91440" bIns="45720" rtlCol="0" anchor="t"/>
          <a:lstStyle/>
          <a:p>
            <a:pPr algn="l">
              <a:lnSpc>
                <a:spcPct val="100000"/>
              </a:lnSpc>
            </a:pPr>
            <a:r>
              <a:rPr kumimoji="1" lang="en-US" altLang="zh-CN" sz="1600">
                <a:ln w="12700">
                  <a:noFill/>
                </a:ln>
                <a:solidFill>
                  <a:srgbClr val="C00000"/>
                </a:solidFill>
                <a:latin typeface="Source Han Sans CN Bold Bold" panose="020B0800000000000000" charset="-122"/>
                <a:ea typeface="Source Han Sans CN Bold Bold" panose="020B0800000000000000" charset="-122"/>
                <a:cs typeface="Source Han Sans CN Bold Bold" panose="020B0800000000000000" charset="-122"/>
              </a:rPr>
              <a:t>保证</a:t>
            </a:r>
            <a:endParaRPr kumimoji="1" lang="zh-CN" altLang="en-US">
              <a:solidFill>
                <a:srgbClr val="C00000"/>
              </a:solidFill>
            </a:endParaRPr>
          </a:p>
        </p:txBody>
      </p:sp>
      <p:sp>
        <p:nvSpPr>
          <p:cNvPr id="8" name="标题 1"/>
          <p:cNvSpPr txBox="1"/>
          <p:nvPr/>
        </p:nvSpPr>
        <p:spPr>
          <a:xfrm>
            <a:off x="1334370" y="1490210"/>
            <a:ext cx="4989220" cy="946119"/>
          </a:xfrm>
          <a:prstGeom prst="rect">
            <a:avLst/>
          </a:prstGeom>
          <a:noFill/>
          <a:ln>
            <a:noFill/>
          </a:ln>
        </p:spPr>
        <p:txBody>
          <a:bodyPr vert="horz" wrap="square" lIns="91440" tIns="45720" rIns="91440" bIns="45720" rtlCol="0" anchor="t"/>
          <a:lstStyle/>
          <a:p>
            <a:pPr algn="l">
              <a:lnSpc>
                <a:spcPct val="150000"/>
              </a:lnSpc>
            </a:pPr>
            <a:r>
              <a:rPr kumimoji="1" lang="en-US" altLang="zh-CN" sz="1400" dirty="0" err="1">
                <a:ln w="12700">
                  <a:noFill/>
                </a:ln>
                <a:latin typeface="Source Han Sans CN Normal" panose="020B0400000000000000" charset="-122"/>
                <a:ea typeface="Source Han Sans CN Normal" panose="020B0400000000000000" charset="-122"/>
                <a:cs typeface="Source Han Sans CN Normal" panose="020B0400000000000000" charset="-122"/>
              </a:rPr>
              <a:t>保证是指保证人和债权人约定，当债务人不履行到期债务或发生当事人约定的情形时，保证人按约定履行债务或承担责任的行为</a:t>
            </a:r>
            <a:r>
              <a:rPr kumimoji="1" lang="en-US" altLang="zh-CN" sz="1400" dirty="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9" name="标题 1"/>
          <p:cNvSpPr txBox="1"/>
          <p:nvPr/>
        </p:nvSpPr>
        <p:spPr>
          <a:xfrm>
            <a:off x="6727060" y="3312136"/>
            <a:ext cx="4827179" cy="1276350"/>
          </a:xfrm>
          <a:prstGeom prst="roundRect">
            <a:avLst>
              <a:gd name="adj" fmla="val 7598"/>
            </a:avLst>
          </a:prstGeom>
          <a:solidFill>
            <a:schemeClr val="bg1"/>
          </a:solidFill>
          <a:ln w="6350"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13" name="标题 1"/>
          <p:cNvSpPr txBox="1"/>
          <p:nvPr/>
        </p:nvSpPr>
        <p:spPr>
          <a:xfrm>
            <a:off x="6700134" y="3289774"/>
            <a:ext cx="4989220" cy="780882"/>
          </a:xfrm>
          <a:prstGeom prst="rect">
            <a:avLst/>
          </a:prstGeom>
          <a:noFill/>
          <a:ln>
            <a:noFill/>
          </a:ln>
        </p:spPr>
        <p:txBody>
          <a:bodyPr vert="horz" wrap="square" lIns="91440" tIns="45720" rIns="91440" bIns="45720" rtlCol="0" anchor="t"/>
          <a:lstStyle/>
          <a:p>
            <a:pPr algn="l">
              <a:lnSpc>
                <a:spcPct val="150000"/>
              </a:lnSpc>
            </a:pPr>
            <a:r>
              <a:rPr kumimoji="1" lang="en-US" altLang="zh-CN" sz="1400">
                <a:ln w="12700">
                  <a:noFill/>
                </a:ln>
                <a:latin typeface="Source Han Sans CN Normal" panose="020B0400000000000000" charset="-122"/>
                <a:ea typeface="Source Han Sans CN Normal" panose="020B0400000000000000" charset="-122"/>
                <a:cs typeface="Source Han Sans CN Normal" panose="020B0400000000000000" charset="-122"/>
              </a:rPr>
              <a:t>留置是指债权人可以在债务人不履行到期债务时，扣留已经合法占有的债务人的动产，并有权就该动产优先受偿的情形。</a:t>
            </a:r>
            <a:endParaRPr kumimoji="1" lang="zh-CN" altLang="en-US" sz="1400"/>
          </a:p>
        </p:txBody>
      </p:sp>
      <p:sp>
        <p:nvSpPr>
          <p:cNvPr id="14" name="标题 1"/>
          <p:cNvSpPr txBox="1"/>
          <p:nvPr/>
        </p:nvSpPr>
        <p:spPr>
          <a:xfrm>
            <a:off x="1365977" y="3312135"/>
            <a:ext cx="4827179" cy="1707595"/>
          </a:xfrm>
          <a:prstGeom prst="roundRect">
            <a:avLst>
              <a:gd name="adj" fmla="val 7598"/>
            </a:avLst>
          </a:prstGeom>
          <a:solidFill>
            <a:schemeClr val="bg1"/>
          </a:solidFill>
          <a:ln w="6350" cap="flat">
            <a:solidFill>
              <a:schemeClr val="accent2"/>
            </a:solidFill>
            <a:miter/>
          </a:ln>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a:off x="1365977" y="3402013"/>
            <a:ext cx="4827179" cy="780882"/>
          </a:xfrm>
          <a:prstGeom prst="rect">
            <a:avLst/>
          </a:prstGeom>
          <a:noFill/>
          <a:ln>
            <a:noFill/>
          </a:ln>
        </p:spPr>
        <p:txBody>
          <a:bodyPr vert="horz" wrap="square" lIns="91440" tIns="45720" rIns="91440" bIns="45720" rtlCol="0" anchor="t"/>
          <a:lstStyle/>
          <a:p>
            <a:pPr algn="l">
              <a:lnSpc>
                <a:spcPct val="150000"/>
              </a:lnSpc>
            </a:pPr>
            <a:r>
              <a:rPr kumimoji="1" lang="en-US" altLang="zh-CN" sz="1400" dirty="0">
                <a:ln w="12700">
                  <a:noFill/>
                </a:ln>
                <a:latin typeface="Source Han Sans CN Normal" panose="020B0400000000000000" charset="-122"/>
                <a:ea typeface="Source Han Sans CN Normal" panose="020B0400000000000000" charset="-122"/>
                <a:cs typeface="Source Han Sans CN Normal" panose="020B0400000000000000" charset="-122"/>
              </a:rPr>
              <a:t>质押是指债务人或第三人将其所有的动产或将可以处分的特定权利移交债权人占有，在债务人不履行债务或者发生当事人约定的实现质权的情形时，债权人依法以该动产或权利折价或拍卖、变卖的价款优先受偿的担保方式。</a:t>
            </a:r>
            <a:endParaRPr kumimoji="1" lang="zh-CN" altLang="en-US" sz="1400" dirty="0"/>
          </a:p>
        </p:txBody>
      </p:sp>
      <p:sp>
        <p:nvSpPr>
          <p:cNvPr id="19" name="标题 1"/>
          <p:cNvSpPr txBox="1"/>
          <p:nvPr/>
        </p:nvSpPr>
        <p:spPr>
          <a:xfrm>
            <a:off x="6727060" y="1407106"/>
            <a:ext cx="4827179" cy="1413551"/>
          </a:xfrm>
          <a:prstGeom prst="roundRect">
            <a:avLst>
              <a:gd name="adj" fmla="val 7598"/>
            </a:avLst>
          </a:prstGeom>
          <a:solidFill>
            <a:schemeClr val="bg1"/>
          </a:solidFill>
          <a:ln w="6350" cap="flat">
            <a:solidFill>
              <a:schemeClr val="accent2"/>
            </a:solid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6698916" y="1426948"/>
            <a:ext cx="4828397" cy="946119"/>
          </a:xfrm>
          <a:prstGeom prst="rect">
            <a:avLst/>
          </a:prstGeom>
          <a:noFill/>
          <a:ln>
            <a:noFill/>
          </a:ln>
        </p:spPr>
        <p:txBody>
          <a:bodyPr vert="horz" wrap="square" lIns="91440" tIns="45720" rIns="91440" bIns="45720" rtlCol="0" anchor="t"/>
          <a:lstStyle/>
          <a:p>
            <a:pPr algn="l">
              <a:lnSpc>
                <a:spcPct val="150000"/>
              </a:lnSpc>
            </a:pPr>
            <a:r>
              <a:rPr kumimoji="1" lang="en-US" altLang="zh-CN" sz="1400" dirty="0">
                <a:ln w="12700">
                  <a:noFill/>
                </a:ln>
                <a:latin typeface="Source Han Sans CN Normal" panose="020B0400000000000000" charset="-122"/>
                <a:ea typeface="Source Han Sans CN Normal" panose="020B0400000000000000" charset="-122"/>
                <a:cs typeface="Source Han Sans CN Normal" panose="020B0400000000000000" charset="-122"/>
              </a:rPr>
              <a:t>抵押是指债务人或第三人在不转移财产占有的情况下，以该财产担保在债务人不履行到期债务或发生当事人约定的实现抵押权的情形时，债权人有权以该则产折价或者以拍卖、变卖该财产的价款优先受偿的担保方式。</a:t>
            </a:r>
            <a:endParaRPr kumimoji="1" lang="zh-CN" altLang="en-US" sz="1400" dirty="0"/>
          </a:p>
        </p:txBody>
      </p:sp>
      <p:sp>
        <p:nvSpPr>
          <p:cNvPr id="24" name="标题 1"/>
          <p:cNvSpPr txBox="1"/>
          <p:nvPr/>
        </p:nvSpPr>
        <p:spPr>
          <a:xfrm>
            <a:off x="6700134" y="5079964"/>
            <a:ext cx="4827179" cy="1276350"/>
          </a:xfrm>
          <a:prstGeom prst="roundRect">
            <a:avLst>
              <a:gd name="adj" fmla="val 7598"/>
            </a:avLst>
          </a:prstGeom>
          <a:solidFill>
            <a:schemeClr val="bg1"/>
          </a:solidFill>
          <a:ln w="6350" cap="flat">
            <a:solidFill>
              <a:schemeClr val="accent1"/>
            </a:solidFill>
            <a:miter/>
          </a:ln>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a:off x="6856489" y="5098730"/>
            <a:ext cx="4589803" cy="780882"/>
          </a:xfrm>
          <a:prstGeom prst="rect">
            <a:avLst/>
          </a:prstGeom>
          <a:noFill/>
          <a:ln>
            <a:noFill/>
          </a:ln>
        </p:spPr>
        <p:txBody>
          <a:bodyPr vert="horz" wrap="square" lIns="91440" tIns="45720" rIns="91440" bIns="45720" rtlCol="0" anchor="t"/>
          <a:lstStyle/>
          <a:p>
            <a:pPr algn="l">
              <a:lnSpc>
                <a:spcPct val="150000"/>
              </a:lnSpc>
            </a:pPr>
            <a:r>
              <a:rPr kumimoji="1" lang="en-US" altLang="zh-CN" sz="1400" dirty="0" err="1">
                <a:ln w="12700">
                  <a:noFill/>
                </a:ln>
                <a:latin typeface="Source Han Sans CN Normal" panose="020B0400000000000000" charset="-122"/>
                <a:ea typeface="Source Han Sans CN Normal" panose="020B0400000000000000" charset="-122"/>
                <a:cs typeface="Source Han Sans CN Normal" panose="020B0400000000000000" charset="-122"/>
              </a:rPr>
              <a:t>定金是指当事人约定一方向对方给付一定数额的货币作为债权的担保</a:t>
            </a:r>
            <a:r>
              <a:rPr kumimoji="1" lang="en-US" altLang="zh-CN" sz="1400" dirty="0" smtClean="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400" dirty="0"/>
          </a:p>
        </p:txBody>
      </p:sp>
      <p:sp>
        <p:nvSpPr>
          <p:cNvPr id="29" name="标题 1"/>
          <p:cNvSpPr txBox="1"/>
          <p:nvPr/>
        </p:nvSpPr>
        <p:spPr>
          <a:xfrm>
            <a:off x="1471689" y="2936469"/>
            <a:ext cx="3802900" cy="298510"/>
          </a:xfrm>
          <a:prstGeom prst="rect">
            <a:avLst/>
          </a:prstGeom>
          <a:noFill/>
          <a:ln>
            <a:noFill/>
          </a:ln>
        </p:spPr>
        <p:txBody>
          <a:bodyPr vert="horz" wrap="square" lIns="91440" tIns="45720" rIns="91440" bIns="45720" rtlCol="0" anchor="t"/>
          <a:lstStyle/>
          <a:p>
            <a:pPr algn="l">
              <a:lnSpc>
                <a:spcPct val="100000"/>
              </a:lnSpc>
            </a:pPr>
            <a:r>
              <a:rPr kumimoji="1" lang="en-US" altLang="zh-CN" sz="1600" dirty="0" err="1">
                <a:ln w="12700">
                  <a:noFill/>
                </a:ln>
                <a:solidFill>
                  <a:srgbClr val="C00000"/>
                </a:solidFill>
                <a:latin typeface="Source Han Sans CN Bold Bold" panose="020B0800000000000000" charset="-122"/>
                <a:ea typeface="Source Han Sans CN Bold Bold" panose="020B0800000000000000" charset="-122"/>
                <a:cs typeface="Source Han Sans CN Bold Bold" panose="020B0800000000000000" charset="-122"/>
              </a:rPr>
              <a:t>质押</a:t>
            </a:r>
            <a:endParaRPr kumimoji="1" lang="zh-CN" altLang="en-US" dirty="0">
              <a:solidFill>
                <a:srgbClr val="C00000"/>
              </a:solidFill>
            </a:endParaRPr>
          </a:p>
        </p:txBody>
      </p:sp>
      <p:sp>
        <p:nvSpPr>
          <p:cNvPr id="30" name="标题 1"/>
          <p:cNvSpPr txBox="1"/>
          <p:nvPr/>
        </p:nvSpPr>
        <p:spPr>
          <a:xfrm>
            <a:off x="6849454" y="4721221"/>
            <a:ext cx="3802900" cy="298510"/>
          </a:xfrm>
          <a:prstGeom prst="rect">
            <a:avLst/>
          </a:prstGeom>
          <a:noFill/>
          <a:ln>
            <a:noFill/>
          </a:ln>
        </p:spPr>
        <p:txBody>
          <a:bodyPr vert="horz" wrap="square" lIns="91440" tIns="45720" rIns="91440" bIns="45720" rtlCol="0" anchor="t"/>
          <a:lstStyle/>
          <a:p>
            <a:pPr algn="l">
              <a:lnSpc>
                <a:spcPct val="100000"/>
              </a:lnSpc>
            </a:pPr>
            <a:r>
              <a:rPr kumimoji="1" lang="en-US" altLang="zh-CN" sz="1600" dirty="0" err="1">
                <a:ln w="12700">
                  <a:noFill/>
                </a:ln>
                <a:solidFill>
                  <a:srgbClr val="C00000"/>
                </a:solidFill>
                <a:latin typeface="Source Han Sans CN Bold Bold" panose="020B0800000000000000" charset="-122"/>
                <a:ea typeface="Source Han Sans CN Bold Bold" panose="020B0800000000000000" charset="-122"/>
                <a:cs typeface="Source Han Sans CN Bold Bold" panose="020B0800000000000000" charset="-122"/>
              </a:rPr>
              <a:t>定金</a:t>
            </a:r>
            <a:endParaRPr kumimoji="1" lang="zh-CN" altLang="en-US" dirty="0">
              <a:solidFill>
                <a:srgbClr val="C00000"/>
              </a:solidFill>
            </a:endParaRPr>
          </a:p>
        </p:txBody>
      </p:sp>
      <p:sp>
        <p:nvSpPr>
          <p:cNvPr id="31" name="标题 1"/>
          <p:cNvSpPr txBox="1"/>
          <p:nvPr/>
        </p:nvSpPr>
        <p:spPr>
          <a:xfrm>
            <a:off x="6802395" y="876793"/>
            <a:ext cx="3802900" cy="298510"/>
          </a:xfrm>
          <a:prstGeom prst="rect">
            <a:avLst/>
          </a:prstGeom>
          <a:noFill/>
          <a:ln>
            <a:noFill/>
          </a:ln>
        </p:spPr>
        <p:txBody>
          <a:bodyPr vert="horz" wrap="square" lIns="91440" tIns="45720" rIns="91440" bIns="45720" rtlCol="0" anchor="t"/>
          <a:lstStyle/>
          <a:p>
            <a:pPr algn="l">
              <a:lnSpc>
                <a:spcPct val="100000"/>
              </a:lnSpc>
            </a:pPr>
            <a:r>
              <a:rPr kumimoji="1" lang="en-US" altLang="zh-CN" sz="1600">
                <a:ln w="12700">
                  <a:noFill/>
                </a:ln>
                <a:solidFill>
                  <a:srgbClr val="C00000"/>
                </a:solidFill>
                <a:latin typeface="Source Han Sans CN Bold Bold" panose="020B0800000000000000" charset="-122"/>
                <a:ea typeface="Source Han Sans CN Bold Bold" panose="020B0800000000000000" charset="-122"/>
                <a:cs typeface="Source Han Sans CN Bold Bold" panose="020B0800000000000000" charset="-122"/>
              </a:rPr>
              <a:t>抵押</a:t>
            </a:r>
            <a:endParaRPr kumimoji="1" lang="zh-CN" altLang="en-US">
              <a:solidFill>
                <a:srgbClr val="C00000"/>
              </a:solidFill>
            </a:endParaRPr>
          </a:p>
        </p:txBody>
      </p:sp>
      <p:sp>
        <p:nvSpPr>
          <p:cNvPr id="32" name="标题 1"/>
          <p:cNvSpPr txBox="1"/>
          <p:nvPr/>
        </p:nvSpPr>
        <p:spPr>
          <a:xfrm>
            <a:off x="6856489" y="2965148"/>
            <a:ext cx="3802900" cy="298510"/>
          </a:xfrm>
          <a:prstGeom prst="rect">
            <a:avLst/>
          </a:prstGeom>
          <a:noFill/>
          <a:ln>
            <a:noFill/>
          </a:ln>
        </p:spPr>
        <p:txBody>
          <a:bodyPr vert="horz" wrap="square" lIns="91440" tIns="45720" rIns="91440" bIns="45720" rtlCol="0" anchor="t"/>
          <a:lstStyle/>
          <a:p>
            <a:pPr algn="l">
              <a:lnSpc>
                <a:spcPct val="100000"/>
              </a:lnSpc>
            </a:pPr>
            <a:r>
              <a:rPr kumimoji="1" lang="en-US" altLang="zh-CN" sz="1600">
                <a:ln w="12700">
                  <a:noFill/>
                </a:ln>
                <a:solidFill>
                  <a:srgbClr val="C00000"/>
                </a:solidFill>
                <a:latin typeface="Source Han Sans CN Bold Bold" panose="020B0800000000000000" charset="-122"/>
                <a:ea typeface="Source Han Sans CN Bold Bold" panose="020B0800000000000000" charset="-122"/>
                <a:cs typeface="Source Han Sans CN Bold Bold" panose="020B0800000000000000" charset="-122"/>
              </a:rPr>
              <a:t>留置</a:t>
            </a:r>
            <a:endParaRPr kumimoji="1" lang="zh-CN" altLang="en-US">
              <a:solidFill>
                <a:srgbClr val="C00000"/>
              </a:solidFill>
            </a:endParaRPr>
          </a:p>
        </p:txBody>
      </p:sp>
      <p:sp>
        <p:nvSpPr>
          <p:cNvPr id="33"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担保的主要方式</a:t>
            </a:r>
            <a:endParaRPr kumimoji="1" lang="zh-CN" altLang="en-US" dirty="0"/>
          </a:p>
        </p:txBody>
      </p:sp>
      <p:sp>
        <p:nvSpPr>
          <p:cNvPr id="38"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9"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合同的变更、转让和终止</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任务六</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268007" y="2158666"/>
            <a:ext cx="5940258" cy="2958765"/>
          </a:xfrm>
          <a:prstGeom prst="roundRect">
            <a:avLst>
              <a:gd name="adj" fmla="val 1239"/>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V="1">
            <a:off x="2879655" y="1787690"/>
            <a:ext cx="1965158" cy="751474"/>
          </a:xfrm>
          <a:custGeom>
            <a:avLst/>
            <a:gdLst>
              <a:gd name="connsiteX0" fmla="*/ 105613 w 1965158"/>
              <a:gd name="connsiteY0" fmla="*/ 751474 h 751474"/>
              <a:gd name="connsiteX1" fmla="*/ 1859545 w 1965158"/>
              <a:gd name="connsiteY1" fmla="*/ 751474 h 751474"/>
              <a:gd name="connsiteX2" fmla="*/ 1965158 w 1965158"/>
              <a:gd name="connsiteY2" fmla="*/ 645861 h 751474"/>
              <a:gd name="connsiteX3" fmla="*/ 1965158 w 1965158"/>
              <a:gd name="connsiteY3" fmla="*/ 223422 h 751474"/>
              <a:gd name="connsiteX4" fmla="*/ 1859545 w 1965158"/>
              <a:gd name="connsiteY4" fmla="*/ 117809 h 751474"/>
              <a:gd name="connsiteX5" fmla="*/ 451383 w 1965158"/>
              <a:gd name="connsiteY5" fmla="*/ 117809 h 751474"/>
              <a:gd name="connsiteX6" fmla="*/ 383054 w 1965158"/>
              <a:gd name="connsiteY6" fmla="*/ 0 h 751474"/>
              <a:gd name="connsiteX7" fmla="*/ 314725 w 1965158"/>
              <a:gd name="connsiteY7" fmla="*/ 117809 h 751474"/>
              <a:gd name="connsiteX8" fmla="*/ 105613 w 1965158"/>
              <a:gd name="connsiteY8" fmla="*/ 117809 h 751474"/>
              <a:gd name="connsiteX9" fmla="*/ 0 w 1965158"/>
              <a:gd name="connsiteY9" fmla="*/ 223422 h 751474"/>
              <a:gd name="connsiteX10" fmla="*/ 0 w 1965158"/>
              <a:gd name="connsiteY10" fmla="*/ 645861 h 751474"/>
              <a:gd name="connsiteX11" fmla="*/ 105613 w 1965158"/>
              <a:gd name="connsiteY11" fmla="*/ 751474 h 751474"/>
            </a:gdLst>
            <a:ahLst/>
            <a:cxnLst/>
            <a:rect l="l" t="t" r="r" b="b"/>
            <a:pathLst>
              <a:path w="1965158" h="751474">
                <a:moveTo>
                  <a:pt x="105613" y="751474"/>
                </a:moveTo>
                <a:lnTo>
                  <a:pt x="1859545" y="751474"/>
                </a:lnTo>
                <a:cubicBezTo>
                  <a:pt x="1917873" y="751474"/>
                  <a:pt x="1965158" y="704189"/>
                  <a:pt x="1965158" y="645861"/>
                </a:cubicBezTo>
                <a:lnTo>
                  <a:pt x="1965158" y="223422"/>
                </a:lnTo>
                <a:cubicBezTo>
                  <a:pt x="1965158" y="165094"/>
                  <a:pt x="1917873" y="117809"/>
                  <a:pt x="1859545" y="117809"/>
                </a:cubicBezTo>
                <a:lnTo>
                  <a:pt x="451383" y="117809"/>
                </a:lnTo>
                <a:lnTo>
                  <a:pt x="383054" y="0"/>
                </a:lnTo>
                <a:lnTo>
                  <a:pt x="314725" y="117809"/>
                </a:lnTo>
                <a:lnTo>
                  <a:pt x="105613" y="117809"/>
                </a:lnTo>
                <a:cubicBezTo>
                  <a:pt x="47285" y="117809"/>
                  <a:pt x="0" y="165094"/>
                  <a:pt x="0" y="223422"/>
                </a:cubicBezTo>
                <a:lnTo>
                  <a:pt x="0" y="645861"/>
                </a:lnTo>
                <a:cubicBezTo>
                  <a:pt x="0" y="704189"/>
                  <a:pt x="47285" y="751474"/>
                  <a:pt x="105613" y="751474"/>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3505242" y="2695073"/>
            <a:ext cx="5465788" cy="2237873"/>
          </a:xfrm>
          <a:prstGeom prst="rect">
            <a:avLst/>
          </a:prstGeom>
          <a:noFill/>
          <a:ln cap="sq">
            <a:noFill/>
          </a:ln>
        </p:spPr>
        <p:txBody>
          <a:bodyPr vert="horz" wrap="square" lIns="0" tIns="0" rIns="0" bIns="0" rtlCol="0" anchor="t"/>
          <a:lstStyle/>
          <a:p>
            <a:pPr algn="l">
              <a:lnSpc>
                <a:spcPct val="150000"/>
              </a:lnSpc>
            </a:pPr>
            <a:r>
              <a:rPr kumimoji="1" lang="en-US" altLang="zh-CN" sz="1600" dirty="0" err="1">
                <a:ln w="12700">
                  <a:noFill/>
                </a:ln>
                <a:latin typeface="Source Han Sans CN Normal" panose="020B0400000000000000" charset="-122"/>
                <a:ea typeface="Source Han Sans CN Normal" panose="020B0400000000000000" charset="-122"/>
                <a:cs typeface="Source Han Sans CN Normal" panose="020B0400000000000000" charset="-122"/>
              </a:rPr>
              <a:t>合同的变更是指合同成立后履行完毕前，当事人依法定条件和程序，经协商一致，对合同内容所做的修改、补充或完善</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6" name="标题 1"/>
          <p:cNvSpPr txBox="1"/>
          <p:nvPr/>
        </p:nvSpPr>
        <p:spPr>
          <a:xfrm>
            <a:off x="8642415" y="4415589"/>
            <a:ext cx="657230" cy="529390"/>
          </a:xfrm>
          <a:prstGeom prst="rect">
            <a:avLst/>
          </a:prstGeom>
          <a:noFill/>
          <a:ln>
            <a:noFill/>
          </a:ln>
        </p:spPr>
        <p:txBody>
          <a:bodyPr vert="horz" wrap="square" lIns="0" tIns="0" rIns="0" bIns="0" rtlCol="0" anchor="t"/>
          <a:lstStyle/>
          <a:p>
            <a:pPr algn="ctr">
              <a:lnSpc>
                <a:spcPct val="130000"/>
              </a:lnSpc>
            </a:pPr>
            <a:r>
              <a:rPr kumimoji="1" lang="en-US" altLang="zh-CN" sz="6000">
                <a:ln w="12700">
                  <a:solidFill>
                    <a:srgbClr val="0068BF">
                      <a:alpha val="100000"/>
                    </a:srgbClr>
                  </a:solid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a:p>
        </p:txBody>
      </p:sp>
      <p:sp>
        <p:nvSpPr>
          <p:cNvPr id="7" name="标题 1"/>
          <p:cNvSpPr txBox="1"/>
          <p:nvPr/>
        </p:nvSpPr>
        <p:spPr>
          <a:xfrm>
            <a:off x="3048337" y="1787691"/>
            <a:ext cx="1627794" cy="633665"/>
          </a:xfrm>
          <a:prstGeom prst="rect">
            <a:avLst/>
          </a:prstGeom>
          <a:noFill/>
          <a:ln cap="sq">
            <a:noFill/>
          </a:ln>
        </p:spPr>
        <p:txBody>
          <a:bodyPr vert="horz" wrap="square" lIns="0" tIns="0" rIns="0" bIns="0" rtlCol="0" anchor="ctr"/>
          <a:lstStyle/>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8"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合同的变更</a:t>
            </a:r>
            <a:endParaRPr kumimoji="1" lang="zh-CN" altLang="en-US" dirty="0"/>
          </a:p>
        </p:txBody>
      </p:sp>
      <p:sp>
        <p:nvSpPr>
          <p:cNvPr id="13"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979303" y="1914355"/>
            <a:ext cx="866425"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dirty="0"/>
          </a:p>
        </p:txBody>
      </p:sp>
      <p:sp>
        <p:nvSpPr>
          <p:cNvPr id="4" name="标题 1"/>
          <p:cNvSpPr txBox="1"/>
          <p:nvPr/>
        </p:nvSpPr>
        <p:spPr>
          <a:xfrm>
            <a:off x="660400" y="1949054"/>
            <a:ext cx="295832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合同法概述</a:t>
            </a:r>
            <a:endParaRPr kumimoji="1" lang="zh-CN" altLang="en-US"/>
          </a:p>
        </p:txBody>
      </p:sp>
      <p:sp>
        <p:nvSpPr>
          <p:cNvPr id="5" name="标题 1"/>
          <p:cNvSpPr txBox="1"/>
          <p:nvPr/>
        </p:nvSpPr>
        <p:spPr>
          <a:xfrm>
            <a:off x="660400" y="2874145"/>
            <a:ext cx="295832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合同的效力</a:t>
            </a:r>
            <a:endParaRPr kumimoji="1" lang="zh-CN" altLang="en-US"/>
          </a:p>
        </p:txBody>
      </p:sp>
      <p:sp>
        <p:nvSpPr>
          <p:cNvPr id="6" name="标题 1"/>
          <p:cNvSpPr txBox="1"/>
          <p:nvPr/>
        </p:nvSpPr>
        <p:spPr>
          <a:xfrm>
            <a:off x="660400" y="4724327"/>
            <a:ext cx="295832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违约责任</a:t>
            </a:r>
            <a:endParaRPr kumimoji="1" lang="zh-CN" altLang="en-US"/>
          </a:p>
        </p:txBody>
      </p:sp>
      <p:sp>
        <p:nvSpPr>
          <p:cNvPr id="7" name="标题 1"/>
          <p:cNvSpPr txBox="1"/>
          <p:nvPr/>
        </p:nvSpPr>
        <p:spPr>
          <a:xfrm>
            <a:off x="660400" y="3799236"/>
            <a:ext cx="295832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合同的担保</a:t>
            </a:r>
            <a:endParaRPr kumimoji="1" lang="zh-CN" altLang="en-US"/>
          </a:p>
        </p:txBody>
      </p:sp>
      <p:sp>
        <p:nvSpPr>
          <p:cNvPr id="8" name="标题 1"/>
          <p:cNvSpPr txBox="1"/>
          <p:nvPr/>
        </p:nvSpPr>
        <p:spPr>
          <a:xfrm>
            <a:off x="3994773" y="2831879"/>
            <a:ext cx="957388"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dirty="0"/>
          </a:p>
        </p:txBody>
      </p:sp>
      <p:sp>
        <p:nvSpPr>
          <p:cNvPr id="9" name="标题 1"/>
          <p:cNvSpPr txBox="1"/>
          <p:nvPr/>
        </p:nvSpPr>
        <p:spPr>
          <a:xfrm>
            <a:off x="3948801" y="3774388"/>
            <a:ext cx="957388"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05</a:t>
            </a:r>
            <a:endParaRPr kumimoji="1" lang="zh-CN" altLang="en-US" dirty="0"/>
          </a:p>
        </p:txBody>
      </p:sp>
      <p:sp>
        <p:nvSpPr>
          <p:cNvPr id="10" name="标题 1"/>
          <p:cNvSpPr txBox="1"/>
          <p:nvPr/>
        </p:nvSpPr>
        <p:spPr>
          <a:xfrm>
            <a:off x="3948801" y="4700805"/>
            <a:ext cx="957388"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07</a:t>
            </a:r>
            <a:endParaRPr kumimoji="1" lang="zh-CN" altLang="en-US" dirty="0"/>
          </a:p>
        </p:txBody>
      </p:sp>
      <p:sp>
        <p:nvSpPr>
          <p:cNvPr id="11" name="标题 1"/>
          <p:cNvSpPr txBox="1"/>
          <p:nvPr/>
        </p:nvSpPr>
        <p:spPr>
          <a:xfrm>
            <a:off x="3793572" y="2210503"/>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3793572" y="3136920"/>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3793572" y="4063337"/>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3793572" y="4989754"/>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453547" y="2108796"/>
            <a:ext cx="7892716" cy="7892716"/>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0489846" y="-2066281"/>
            <a:ext cx="3980560" cy="398056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506038" y="2375237"/>
            <a:ext cx="7892716" cy="7892716"/>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1611572" y="-791474"/>
            <a:ext cx="2798589" cy="2798589"/>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1807660" y="-647009"/>
            <a:ext cx="2798589" cy="2798589"/>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046580" y="1936043"/>
            <a:ext cx="866425"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dirty="0"/>
          </a:p>
        </p:txBody>
      </p:sp>
      <p:sp>
        <p:nvSpPr>
          <p:cNvPr id="21" name="标题 1"/>
          <p:cNvSpPr txBox="1"/>
          <p:nvPr/>
        </p:nvSpPr>
        <p:spPr>
          <a:xfrm>
            <a:off x="4701081" y="1948533"/>
            <a:ext cx="299206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合同的订立</a:t>
            </a:r>
            <a:endParaRPr kumimoji="1" lang="zh-CN" altLang="en-US"/>
          </a:p>
        </p:txBody>
      </p:sp>
      <p:sp>
        <p:nvSpPr>
          <p:cNvPr id="22" name="标题 1"/>
          <p:cNvSpPr txBox="1"/>
          <p:nvPr/>
        </p:nvSpPr>
        <p:spPr>
          <a:xfrm>
            <a:off x="7826854" y="2209982"/>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4701081" y="2874145"/>
            <a:ext cx="299206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合同的履行</a:t>
            </a:r>
            <a:endParaRPr kumimoji="1" lang="zh-CN" altLang="en-US"/>
          </a:p>
        </p:txBody>
      </p:sp>
      <p:sp>
        <p:nvSpPr>
          <p:cNvPr id="24" name="标题 1"/>
          <p:cNvSpPr txBox="1"/>
          <p:nvPr/>
        </p:nvSpPr>
        <p:spPr>
          <a:xfrm>
            <a:off x="4701081" y="3799236"/>
            <a:ext cx="2992065" cy="858498"/>
          </a:xfrm>
          <a:prstGeom prst="rect">
            <a:avLst/>
          </a:prstGeom>
          <a:noFill/>
          <a:ln>
            <a:noFill/>
          </a:ln>
        </p:spPr>
        <p:txBody>
          <a:bodyPr vert="horz" wrap="square" lIns="91440" tIns="45720" rIns="91440" bIns="45720" rtlCol="0" anchor="t"/>
          <a:lstStyle/>
          <a:p>
            <a:pPr algn="r">
              <a:lnSpc>
                <a:spcPct val="130000"/>
              </a:lnSpc>
            </a:pPr>
            <a:r>
              <a:rPr kumimoji="1" lang="en-US" altLang="zh-CN" sz="18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合同的变更、转让和终止</a:t>
            </a:r>
            <a:endParaRPr kumimoji="1" lang="zh-CN" altLang="en-US"/>
          </a:p>
        </p:txBody>
      </p:sp>
      <p:sp>
        <p:nvSpPr>
          <p:cNvPr id="25" name="标题 1"/>
          <p:cNvSpPr txBox="1"/>
          <p:nvPr/>
        </p:nvSpPr>
        <p:spPr>
          <a:xfrm>
            <a:off x="8030908" y="2831879"/>
            <a:ext cx="957388"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04</a:t>
            </a:r>
            <a:endParaRPr kumimoji="1" lang="zh-CN" altLang="en-US" dirty="0"/>
          </a:p>
        </p:txBody>
      </p:sp>
      <p:sp>
        <p:nvSpPr>
          <p:cNvPr id="26" name="标题 1"/>
          <p:cNvSpPr txBox="1"/>
          <p:nvPr/>
        </p:nvSpPr>
        <p:spPr>
          <a:xfrm>
            <a:off x="8047871" y="3774388"/>
            <a:ext cx="957388" cy="646331"/>
          </a:xfrm>
          <a:prstGeom prst="rect">
            <a:avLst/>
          </a:prstGeom>
          <a:noFill/>
          <a:ln>
            <a:noFill/>
          </a:ln>
        </p:spPr>
        <p:txBody>
          <a:bodyPr vert="horz" wrap="square" lIns="91440" tIns="45720" rIns="91440" bIns="45720" rtlCol="0" anchor="t"/>
          <a:lstStyle/>
          <a:p>
            <a:pPr algn="l">
              <a:lnSpc>
                <a:spcPct val="110000"/>
              </a:lnSpc>
            </a:pPr>
            <a:r>
              <a:rPr kumimoji="1" lang="en-US" altLang="zh-CN" sz="2800" dirty="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06</a:t>
            </a:r>
            <a:endParaRPr kumimoji="1" lang="zh-CN" altLang="en-US" dirty="0"/>
          </a:p>
        </p:txBody>
      </p:sp>
      <p:sp>
        <p:nvSpPr>
          <p:cNvPr id="27" name="标题 1"/>
          <p:cNvSpPr txBox="1"/>
          <p:nvPr/>
        </p:nvSpPr>
        <p:spPr>
          <a:xfrm>
            <a:off x="7867993" y="3136920"/>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7867993" y="4063337"/>
            <a:ext cx="158854" cy="15885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8453547" y="4479841"/>
            <a:ext cx="3675265" cy="1321727"/>
          </a:xfrm>
          <a:prstGeom prst="rect">
            <a:avLst/>
          </a:prstGeom>
          <a:noFill/>
          <a:ln>
            <a:noFill/>
          </a:ln>
        </p:spPr>
        <p:txBody>
          <a:bodyPr vert="horz" wrap="square" lIns="91440" tIns="45720" rIns="91440" bIns="45720" rtlCol="0" anchor="t"/>
          <a:lstStyle/>
          <a:p>
            <a:pPr algn="ctr">
              <a:lnSpc>
                <a:spcPct val="110000"/>
              </a:lnSpc>
            </a:pPr>
            <a:r>
              <a:rPr kumimoji="1" lang="en-US" altLang="zh-CN" sz="7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目 录</a:t>
            </a:r>
            <a:endParaRPr kumimoji="1" lang="zh-CN" altLang="en-US"/>
          </a:p>
        </p:txBody>
      </p:sp>
      <p:sp>
        <p:nvSpPr>
          <p:cNvPr id="30" name="标题 1"/>
          <p:cNvSpPr txBox="1"/>
          <p:nvPr/>
        </p:nvSpPr>
        <p:spPr>
          <a:xfrm>
            <a:off x="9146150" y="5688928"/>
            <a:ext cx="2290059" cy="608930"/>
          </a:xfrm>
          <a:prstGeom prst="rect">
            <a:avLst/>
          </a:prstGeom>
          <a:noFill/>
          <a:ln>
            <a:noFill/>
          </a:ln>
        </p:spPr>
        <p:txBody>
          <a:bodyPr vert="horz" wrap="square" lIns="91440" tIns="45720" rIns="91440" bIns="45720" rtlCol="0" anchor="t"/>
          <a:lstStyle/>
          <a:p>
            <a:pPr algn="ctr">
              <a:lnSpc>
                <a:spcPct val="110000"/>
              </a:lnSpc>
            </a:pPr>
            <a:r>
              <a:rPr kumimoji="1" lang="en-US" altLang="zh-CN" sz="16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CONTENTS</a:t>
            </a:r>
            <a:endParaRPr kumimoji="1"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010260" y="1623392"/>
            <a:ext cx="10199872" cy="4174434"/>
          </a:xfrm>
          <a:prstGeom prst="roundRect">
            <a:avLst>
              <a:gd name="adj" fmla="val 6565"/>
            </a:avLst>
          </a:prstGeom>
          <a:solidFill>
            <a:schemeClr val="bg1"/>
          </a:solidFill>
          <a:ln w="12700" cap="sq">
            <a:solidFill>
              <a:schemeClr val="accent1">
                <a:alpha val="60000"/>
              </a:schemeClr>
            </a:solidFill>
            <a:miter/>
          </a:ln>
          <a:effectLst>
            <a:outerShdw blurRad="495300" dist="177800" dir="2700000" sx="99000" sy="99000" algn="tl" rotWithShape="0">
              <a:schemeClr val="accent2">
                <a:lumMod val="50000"/>
                <a:alpha val="23000"/>
              </a:schemeClr>
            </a:outerShdw>
          </a:effectLst>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767556" y="2194455"/>
            <a:ext cx="735263" cy="601579"/>
          </a:xfrm>
          <a:prstGeom prst="flowChartPunchedTape">
            <a:avLst/>
          </a:prstGeom>
          <a:gradFill>
            <a:gsLst>
              <a:gs pos="0">
                <a:schemeClr val="accent1"/>
              </a:gs>
              <a:gs pos="91000">
                <a:schemeClr val="accent1"/>
              </a:gs>
            </a:gsLst>
            <a:lin ang="2700000" scaled="0"/>
          </a:gradFill>
          <a:ln w="12700" cap="sq">
            <a:noFill/>
            <a:miter/>
          </a:ln>
          <a:effectLst>
            <a:outerShdw blurRad="381000" dist="38100" dir="2700000" algn="tl" rotWithShape="0">
              <a:schemeClr val="accent1">
                <a:lumMod val="75000"/>
                <a:alpha val="23000"/>
              </a:schemeClr>
            </a:outerShdw>
          </a:effectLst>
        </p:spPr>
        <p:txBody>
          <a:bodyPr vert="horz" wrap="square" lIns="91440" tIns="45720" rIns="91440" bIns="45720" rtlCol="0" anchor="ctr"/>
          <a:lstStyle/>
          <a:p>
            <a:pPr algn="ctr">
              <a:lnSpc>
                <a:spcPct val="100000"/>
              </a:lnSpc>
            </a:pPr>
            <a:endParaRPr kumimoji="1" lang="zh-CN" altLang="en-US"/>
          </a:p>
        </p:txBody>
      </p:sp>
      <p:sp>
        <p:nvSpPr>
          <p:cNvPr id="5" name="标题 1"/>
          <p:cNvSpPr txBox="1"/>
          <p:nvPr/>
        </p:nvSpPr>
        <p:spPr>
          <a:xfrm>
            <a:off x="1948989" y="2382692"/>
            <a:ext cx="8818402" cy="3096088"/>
          </a:xfrm>
          <a:prstGeom prst="rect">
            <a:avLst/>
          </a:prstGeom>
          <a:noFill/>
          <a:ln>
            <a:noFill/>
          </a:ln>
        </p:spPr>
        <p:txBody>
          <a:bodyPr vert="horz" wrap="square" lIns="0" tIns="0" rIns="0" bIns="0" rtlCol="0" anchor="t"/>
          <a:lstStyle/>
          <a:p>
            <a:pPr algn="l">
              <a:lnSpc>
                <a:spcPct val="15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合同转让是指合同当事人将自己在合同中的权利义务转移给第三人的法律行为</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合同转让的情形包括</a:t>
            </a: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1.债权让与；</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2.债务承担；</a:t>
            </a:r>
            <a:endPar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3.债权债务的概括转让</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6" name="标题 1"/>
          <p:cNvSpPr txBox="1"/>
          <p:nvPr/>
        </p:nvSpPr>
        <p:spPr>
          <a:xfrm>
            <a:off x="1948989" y="2172725"/>
            <a:ext cx="8818400" cy="45719"/>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7" name="标题 1"/>
          <p:cNvSpPr txBox="1"/>
          <p:nvPr/>
        </p:nvSpPr>
        <p:spPr>
          <a:xfrm>
            <a:off x="981868" y="2398487"/>
            <a:ext cx="219436" cy="192113"/>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w="1553" cap="flat">
            <a:noFill/>
            <a:miter/>
          </a:ln>
        </p:spPr>
        <p:txBody>
          <a:bodyPr vert="horz" wrap="square" lIns="91440" tIns="45720" rIns="91440" bIns="45720" rtlCol="0" anchor="ctr"/>
          <a:lstStyle/>
          <a:p>
            <a:pPr algn="l">
              <a:lnSpc>
                <a:spcPct val="100000"/>
              </a:lnSpc>
            </a:pPr>
            <a:endParaRPr kumimoji="1" lang="zh-CN" altLang="en-US"/>
          </a:p>
        </p:txBody>
      </p:sp>
      <p:sp>
        <p:nvSpPr>
          <p:cNvPr id="8"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合同的转让</a:t>
            </a:r>
            <a:endParaRPr kumimoji="1" lang="zh-CN" altLang="en-US" dirty="0"/>
          </a:p>
        </p:txBody>
      </p:sp>
      <p:sp>
        <p:nvSpPr>
          <p:cNvPr id="13"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44784"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flipV="1">
            <a:off x="7463249" y="0"/>
            <a:ext cx="4338274" cy="3043549"/>
          </a:xfrm>
          <a:prstGeom prst="triangle">
            <a:avLst/>
          </a:prstGeom>
          <a:gradFill>
            <a:gsLst>
              <a:gs pos="0">
                <a:schemeClr val="accent1"/>
              </a:gs>
              <a:gs pos="100000">
                <a:schemeClr val="accent1">
                  <a:lumMod val="20000"/>
                  <a:lumOff val="80000"/>
                  <a:alpha val="25000"/>
                </a:schemeClr>
              </a:gs>
            </a:gsLst>
            <a:lin ang="2700000" scaled="0"/>
          </a:gradFill>
          <a:ln w="7222" cap="flat">
            <a:noFill/>
            <a:miter/>
          </a:ln>
        </p:spPr>
        <p:txBody>
          <a:bodyPr vert="horz" wrap="square" lIns="91440" tIns="45720" rIns="91440" bIns="45720" rtlCol="0" anchor="ctr"/>
          <a:lstStyle/>
          <a:p>
            <a:pPr algn="l">
              <a:lnSpc>
                <a:spcPct val="110000"/>
              </a:lnSpc>
            </a:pPr>
            <a:endParaRPr kumimoji="1" lang="zh-CN" altLang="en-US"/>
          </a:p>
        </p:txBody>
      </p:sp>
      <p:sp>
        <p:nvSpPr>
          <p:cNvPr id="5" name="标题 1"/>
          <p:cNvSpPr txBox="1"/>
          <p:nvPr/>
        </p:nvSpPr>
        <p:spPr>
          <a:xfrm>
            <a:off x="11252456" y="1168573"/>
            <a:ext cx="603115" cy="60311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275148" y="1"/>
            <a:ext cx="4916853" cy="4681587"/>
          </a:xfrm>
          <a:custGeom>
            <a:avLst/>
            <a:gdLst>
              <a:gd name="connsiteX0" fmla="*/ 22510 w 4916853"/>
              <a:gd name="connsiteY0" fmla="*/ 0 h 4681587"/>
              <a:gd name="connsiteX1" fmla="*/ 1905484 w 4916853"/>
              <a:gd name="connsiteY1" fmla="*/ 0 h 4681587"/>
              <a:gd name="connsiteX2" fmla="*/ 1875805 w 4916853"/>
              <a:gd name="connsiteY2" fmla="*/ 194468 h 4681587"/>
              <a:gd name="connsiteX3" fmla="*/ 1863516 w 4916853"/>
              <a:gd name="connsiteY3" fmla="*/ 437833 h 4681587"/>
              <a:gd name="connsiteX4" fmla="*/ 4243753 w 4916853"/>
              <a:gd name="connsiteY4" fmla="*/ 2818070 h 4681587"/>
              <a:gd name="connsiteX5" fmla="*/ 4723454 w 4916853"/>
              <a:gd name="connsiteY5" fmla="*/ 2769712 h 4681587"/>
              <a:gd name="connsiteX6" fmla="*/ 4916853 w 4916853"/>
              <a:gd name="connsiteY6" fmla="*/ 2719984 h 4681587"/>
              <a:gd name="connsiteX7" fmla="*/ 4916853 w 4916853"/>
              <a:gd name="connsiteY7" fmla="*/ 4627900 h 4681587"/>
              <a:gd name="connsiteX8" fmla="*/ 4890035 w 4916853"/>
              <a:gd name="connsiteY8" fmla="*/ 4632690 h 4681587"/>
              <a:gd name="connsiteX9" fmla="*/ 4243753 w 4916853"/>
              <a:gd name="connsiteY9" fmla="*/ 4681587 h 4681587"/>
              <a:gd name="connsiteX10" fmla="*/ 0 w 4916853"/>
              <a:gd name="connsiteY10" fmla="*/ 437833 h 4681587"/>
              <a:gd name="connsiteX11" fmla="*/ 21910 w 4916853"/>
              <a:gd name="connsiteY11" fmla="*/ 3934 h 4681587"/>
            </a:gdLst>
            <a:ahLst/>
            <a:cxnLst/>
            <a:rect l="l" t="t" r="r" b="b"/>
            <a:pathLst>
              <a:path w="4916853" h="4681587">
                <a:moveTo>
                  <a:pt x="22510" y="0"/>
                </a:moveTo>
                <a:lnTo>
                  <a:pt x="1905484" y="0"/>
                </a:lnTo>
                <a:lnTo>
                  <a:pt x="1875805" y="194468"/>
                </a:lnTo>
                <a:cubicBezTo>
                  <a:pt x="1867679" y="274484"/>
                  <a:pt x="1863516" y="355673"/>
                  <a:pt x="1863516" y="437833"/>
                </a:cubicBezTo>
                <a:cubicBezTo>
                  <a:pt x="1863516" y="1752402"/>
                  <a:pt x="2929184" y="2818070"/>
                  <a:pt x="4243753" y="2818070"/>
                </a:cubicBezTo>
                <a:cubicBezTo>
                  <a:pt x="4408074" y="2818070"/>
                  <a:pt x="4568506" y="2801419"/>
                  <a:pt x="4723454" y="2769712"/>
                </a:cubicBezTo>
                <a:lnTo>
                  <a:pt x="4916853" y="2719984"/>
                </a:lnTo>
                <a:lnTo>
                  <a:pt x="4916853" y="4627900"/>
                </a:lnTo>
                <a:lnTo>
                  <a:pt x="4890035" y="4632690"/>
                </a:lnTo>
                <a:cubicBezTo>
                  <a:pt x="4679308" y="4664888"/>
                  <a:pt x="4463480" y="4681587"/>
                  <a:pt x="4243753" y="4681587"/>
                </a:cubicBezTo>
                <a:cubicBezTo>
                  <a:pt x="1899992" y="4681587"/>
                  <a:pt x="0" y="2781594"/>
                  <a:pt x="0" y="437833"/>
                </a:cubicBezTo>
                <a:cubicBezTo>
                  <a:pt x="0" y="291348"/>
                  <a:pt x="7421" y="146596"/>
                  <a:pt x="21910" y="3934"/>
                </a:cubicBezTo>
                <a:close/>
              </a:path>
            </a:pathLst>
          </a:custGeom>
          <a:gradFill>
            <a:gsLst>
              <a:gs pos="0">
                <a:schemeClr val="accent1"/>
              </a:gs>
              <a:gs pos="100000">
                <a:schemeClr val="accent1">
                  <a:lumMod val="60000"/>
                  <a:lumOff val="4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538928" y="1908014"/>
            <a:ext cx="5736220" cy="2271069"/>
          </a:xfrm>
          <a:prstGeom prst="rect">
            <a:avLst/>
          </a:prstGeom>
          <a:noFill/>
          <a:ln>
            <a:noFill/>
          </a:ln>
        </p:spPr>
        <p:txBody>
          <a:bodyPr vert="horz" wrap="square" lIns="0" tIns="0" rIns="0" bIns="0" rtlCol="0" anchor="t"/>
          <a:lstStyle/>
          <a:p>
            <a:pPr algn="l">
              <a:lnSpc>
                <a:spcPct val="150000"/>
              </a:lnSpc>
            </a:pPr>
            <a:r>
              <a:rPr kumimoji="1" lang="en-US" altLang="zh-CN" sz="1600" b="1" dirty="0" err="1">
                <a:ln w="12700">
                  <a:noFill/>
                </a:ln>
                <a:latin typeface="Source Han Sans CN Normal" panose="020B0400000000000000" charset="-122"/>
                <a:ea typeface="Source Han Sans CN Normal" panose="020B0400000000000000" charset="-122"/>
                <a:cs typeface="Source Han Sans CN Normal" panose="020B0400000000000000" charset="-122"/>
              </a:rPr>
              <a:t>合同的权利义务终止是指因发生法律规定或当事人约定的情况，使当事人之间的合同权利义务归于消灭的情形</a:t>
            </a: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err="1" smtClean="0">
                <a:ln w="12700">
                  <a:noFill/>
                </a:ln>
                <a:latin typeface="Source Han Sans CN Normal" panose="020B0400000000000000" charset="-122"/>
                <a:ea typeface="Source Han Sans CN Normal" panose="020B0400000000000000" charset="-122"/>
                <a:cs typeface="Source Han Sans CN Normal" panose="020B0400000000000000" charset="-122"/>
              </a:rPr>
              <a:t>合同权利义务终止的情形包括</a:t>
            </a: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1.债务已按照约定履行；</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2.合同的解除；</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3.债务相互抵销；</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4.提存标的物；</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5.免除债务；</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6.混同；</a:t>
            </a:r>
            <a:endPar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b="1" dirty="0" smtClean="0">
                <a:ln w="12700">
                  <a:noFill/>
                </a:ln>
                <a:latin typeface="Source Han Sans CN Normal" panose="020B0400000000000000" charset="-122"/>
                <a:ea typeface="Source Han Sans CN Normal" panose="020B0400000000000000" charset="-122"/>
                <a:cs typeface="Source Han Sans CN Normal" panose="020B0400000000000000" charset="-122"/>
              </a:rPr>
              <a:t>7.法律规定或者当事人约定终止的其他情形</a:t>
            </a:r>
            <a:r>
              <a:rPr kumimoji="1" lang="en-US" altLang="zh-CN" sz="1600" b="1" dirty="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b="1" dirty="0"/>
          </a:p>
        </p:txBody>
      </p:sp>
      <p:sp>
        <p:nvSpPr>
          <p:cNvPr id="8" name="标题 1"/>
          <p:cNvSpPr txBox="1"/>
          <p:nvPr/>
        </p:nvSpPr>
        <p:spPr>
          <a:xfrm flipH="1">
            <a:off x="7489926" y="2220607"/>
            <a:ext cx="1012716" cy="101271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flipH="1">
            <a:off x="7559302" y="2289983"/>
            <a:ext cx="873964" cy="873964"/>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flipH="1" flipV="1">
            <a:off x="7815315" y="2546955"/>
            <a:ext cx="361938" cy="360021"/>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flipH="1" flipV="1">
            <a:off x="0" y="6063724"/>
            <a:ext cx="834189" cy="794274"/>
          </a:xfrm>
          <a:custGeom>
            <a:avLst/>
            <a:gdLst>
              <a:gd name="connsiteX0" fmla="*/ 22510 w 4916853"/>
              <a:gd name="connsiteY0" fmla="*/ 0 h 4681587"/>
              <a:gd name="connsiteX1" fmla="*/ 1905484 w 4916853"/>
              <a:gd name="connsiteY1" fmla="*/ 0 h 4681587"/>
              <a:gd name="connsiteX2" fmla="*/ 1875805 w 4916853"/>
              <a:gd name="connsiteY2" fmla="*/ 194468 h 4681587"/>
              <a:gd name="connsiteX3" fmla="*/ 1863516 w 4916853"/>
              <a:gd name="connsiteY3" fmla="*/ 437833 h 4681587"/>
              <a:gd name="connsiteX4" fmla="*/ 4243753 w 4916853"/>
              <a:gd name="connsiteY4" fmla="*/ 2818070 h 4681587"/>
              <a:gd name="connsiteX5" fmla="*/ 4723454 w 4916853"/>
              <a:gd name="connsiteY5" fmla="*/ 2769712 h 4681587"/>
              <a:gd name="connsiteX6" fmla="*/ 4916853 w 4916853"/>
              <a:gd name="connsiteY6" fmla="*/ 2719984 h 4681587"/>
              <a:gd name="connsiteX7" fmla="*/ 4916853 w 4916853"/>
              <a:gd name="connsiteY7" fmla="*/ 4627900 h 4681587"/>
              <a:gd name="connsiteX8" fmla="*/ 4890035 w 4916853"/>
              <a:gd name="connsiteY8" fmla="*/ 4632690 h 4681587"/>
              <a:gd name="connsiteX9" fmla="*/ 4243753 w 4916853"/>
              <a:gd name="connsiteY9" fmla="*/ 4681587 h 4681587"/>
              <a:gd name="connsiteX10" fmla="*/ 0 w 4916853"/>
              <a:gd name="connsiteY10" fmla="*/ 437833 h 4681587"/>
              <a:gd name="connsiteX11" fmla="*/ 21910 w 4916853"/>
              <a:gd name="connsiteY11" fmla="*/ 3934 h 4681587"/>
            </a:gdLst>
            <a:ahLst/>
            <a:cxnLst/>
            <a:rect l="l" t="t" r="r" b="b"/>
            <a:pathLst>
              <a:path w="4916853" h="4681587">
                <a:moveTo>
                  <a:pt x="22510" y="0"/>
                </a:moveTo>
                <a:lnTo>
                  <a:pt x="1905484" y="0"/>
                </a:lnTo>
                <a:lnTo>
                  <a:pt x="1875805" y="194468"/>
                </a:lnTo>
                <a:cubicBezTo>
                  <a:pt x="1867679" y="274484"/>
                  <a:pt x="1863516" y="355673"/>
                  <a:pt x="1863516" y="437833"/>
                </a:cubicBezTo>
                <a:cubicBezTo>
                  <a:pt x="1863516" y="1752402"/>
                  <a:pt x="2929184" y="2818070"/>
                  <a:pt x="4243753" y="2818070"/>
                </a:cubicBezTo>
                <a:cubicBezTo>
                  <a:pt x="4408074" y="2818070"/>
                  <a:pt x="4568506" y="2801419"/>
                  <a:pt x="4723454" y="2769712"/>
                </a:cubicBezTo>
                <a:lnTo>
                  <a:pt x="4916853" y="2719984"/>
                </a:lnTo>
                <a:lnTo>
                  <a:pt x="4916853" y="4627900"/>
                </a:lnTo>
                <a:lnTo>
                  <a:pt x="4890035" y="4632690"/>
                </a:lnTo>
                <a:cubicBezTo>
                  <a:pt x="4679308" y="4664888"/>
                  <a:pt x="4463480" y="4681587"/>
                  <a:pt x="4243753" y="4681587"/>
                </a:cubicBezTo>
                <a:cubicBezTo>
                  <a:pt x="1899992" y="4681587"/>
                  <a:pt x="0" y="2781594"/>
                  <a:pt x="0" y="437833"/>
                </a:cubicBezTo>
                <a:cubicBezTo>
                  <a:pt x="0" y="291348"/>
                  <a:pt x="7421" y="146596"/>
                  <a:pt x="21910" y="3934"/>
                </a:cubicBezTo>
                <a:close/>
              </a:path>
            </a:pathLst>
          </a:custGeom>
          <a:gradFill>
            <a:gsLst>
              <a:gs pos="0">
                <a:schemeClr val="accent1"/>
              </a:gs>
              <a:gs pos="100000">
                <a:schemeClr val="accent1">
                  <a:lumMod val="60000"/>
                  <a:lumOff val="4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合同权利义务终止</a:t>
            </a:r>
            <a:endParaRPr kumimoji="1" lang="zh-CN" altLang="en-US" dirty="0"/>
          </a:p>
        </p:txBody>
      </p:sp>
      <p:sp>
        <p:nvSpPr>
          <p:cNvPr id="17"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违约责任</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任务七</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179374" y="1315453"/>
            <a:ext cx="5159209" cy="5159209"/>
          </a:xfrm>
          <a:prstGeom prst="ellipse">
            <a:avLst/>
          </a:prstGeom>
          <a:solidFill>
            <a:schemeClr val="accent1">
              <a:lumMod val="20000"/>
              <a:lumOff val="80000"/>
              <a:alpha val="2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263705" y="2380733"/>
            <a:ext cx="2826446" cy="2826446"/>
          </a:xfrm>
          <a:prstGeom prst="ellipse">
            <a:avLst/>
          </a:prstGeom>
          <a:solidFill>
            <a:schemeClr val="accent1">
              <a:lumMod val="20000"/>
              <a:lumOff val="80000"/>
              <a:alpha val="7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2733295" y="2850323"/>
            <a:ext cx="1887266" cy="1887266"/>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3427933" y="3568214"/>
            <a:ext cx="497991" cy="451485"/>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lnSpc>
                <a:spcPct val="110000"/>
              </a:lnSpc>
            </a:pPr>
            <a:endParaRPr kumimoji="1" lang="zh-CN" altLang="en-US"/>
          </a:p>
        </p:txBody>
      </p:sp>
      <p:sp>
        <p:nvSpPr>
          <p:cNvPr id="7" name="标题 1"/>
          <p:cNvSpPr txBox="1"/>
          <p:nvPr/>
        </p:nvSpPr>
        <p:spPr>
          <a:xfrm flipH="1" flipV="1">
            <a:off x="5537968" y="2290985"/>
            <a:ext cx="5461958" cy="2682430"/>
          </a:xfrm>
          <a:custGeom>
            <a:avLst/>
            <a:gdLst>
              <a:gd name="connsiteX0" fmla="*/ 105941 w 2743200"/>
              <a:gd name="connsiteY0" fmla="*/ 1325461 h 1325461"/>
              <a:gd name="connsiteX1" fmla="*/ 2637259 w 2743200"/>
              <a:gd name="connsiteY1" fmla="*/ 1325461 h 1325461"/>
              <a:gd name="connsiteX2" fmla="*/ 2743200 w 2743200"/>
              <a:gd name="connsiteY2" fmla="*/ 1219520 h 1325461"/>
              <a:gd name="connsiteX3" fmla="*/ 2743200 w 2743200"/>
              <a:gd name="connsiteY3" fmla="*/ 260524 h 1325461"/>
              <a:gd name="connsiteX4" fmla="*/ 2741746 w 2743200"/>
              <a:gd name="connsiteY4" fmla="*/ 253322 h 1325461"/>
              <a:gd name="connsiteX5" fmla="*/ 2741746 w 2743200"/>
              <a:gd name="connsiteY5" fmla="*/ 3502 h 1325461"/>
              <a:gd name="connsiteX6" fmla="*/ 2738829 w 2743200"/>
              <a:gd name="connsiteY6" fmla="*/ 0 h 1325461"/>
              <a:gd name="connsiteX7" fmla="*/ 2610055 w 2743200"/>
              <a:gd name="connsiteY7" fmla="*/ 154583 h 1325461"/>
              <a:gd name="connsiteX8" fmla="*/ 105941 w 2743200"/>
              <a:gd name="connsiteY8" fmla="*/ 154583 h 1325461"/>
              <a:gd name="connsiteX9" fmla="*/ 0 w 2743200"/>
              <a:gd name="connsiteY9" fmla="*/ 260524 h 1325461"/>
              <a:gd name="connsiteX10" fmla="*/ 0 w 2743200"/>
              <a:gd name="connsiteY10" fmla="*/ 1219520 h 1325461"/>
              <a:gd name="connsiteX11" fmla="*/ 105941 w 2743200"/>
              <a:gd name="connsiteY11" fmla="*/ 1325461 h 1325461"/>
            </a:gdLst>
            <a:ahLst/>
            <a:cxnLst/>
            <a:rect l="l" t="t" r="r" b="b"/>
            <a:pathLst>
              <a:path w="2743200" h="1325461">
                <a:moveTo>
                  <a:pt x="105941" y="1325461"/>
                </a:moveTo>
                <a:lnTo>
                  <a:pt x="2637259" y="1325461"/>
                </a:lnTo>
                <a:cubicBezTo>
                  <a:pt x="2695769" y="1325461"/>
                  <a:pt x="2743200" y="1278030"/>
                  <a:pt x="2743200" y="1219520"/>
                </a:cubicBezTo>
                <a:lnTo>
                  <a:pt x="2743200" y="260524"/>
                </a:lnTo>
                <a:lnTo>
                  <a:pt x="2741746" y="253322"/>
                </a:lnTo>
                <a:lnTo>
                  <a:pt x="2741746" y="3502"/>
                </a:lnTo>
                <a:lnTo>
                  <a:pt x="2738829" y="0"/>
                </a:lnTo>
                <a:lnTo>
                  <a:pt x="2610055" y="154583"/>
                </a:lnTo>
                <a:lnTo>
                  <a:pt x="105941" y="154583"/>
                </a:lnTo>
                <a:cubicBezTo>
                  <a:pt x="47431" y="154583"/>
                  <a:pt x="0" y="202014"/>
                  <a:pt x="0" y="260524"/>
                </a:cubicBezTo>
                <a:lnTo>
                  <a:pt x="0" y="1219520"/>
                </a:lnTo>
                <a:cubicBezTo>
                  <a:pt x="0" y="1278030"/>
                  <a:pt x="47431" y="1325461"/>
                  <a:pt x="105941" y="1325461"/>
                </a:cubicBezTo>
                <a:close/>
              </a:path>
            </a:pathLst>
          </a:cu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5613826" y="2852475"/>
            <a:ext cx="5279471" cy="1645453"/>
          </a:xfrm>
          <a:prstGeom prst="rect">
            <a:avLst/>
          </a:prstGeom>
          <a:noFill/>
          <a:ln>
            <a:noFill/>
          </a:ln>
        </p:spPr>
        <p:txBody>
          <a:bodyPr vert="horz" wrap="square" lIns="91440" tIns="45720" rIns="91440" bIns="45720" rtlCol="0" anchor="ctr"/>
          <a:lstStyle/>
          <a:p>
            <a:pPr algn="l">
              <a:lnSpc>
                <a:spcPct val="120000"/>
              </a:lnSpc>
            </a:pP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违约责任是指合同当事人一方不履行合同义务或履行合同义务不符合约定时依照法律规定或合同约定所应承担的法律责任</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9" name="标题 1"/>
          <p:cNvSpPr txBox="1"/>
          <p:nvPr/>
        </p:nvSpPr>
        <p:spPr>
          <a:xfrm>
            <a:off x="5613827" y="2453359"/>
            <a:ext cx="2856378" cy="415498"/>
          </a:xfrm>
          <a:prstGeom prst="rect">
            <a:avLst/>
          </a:prstGeom>
          <a:noFill/>
          <a:ln>
            <a:noFill/>
          </a:ln>
        </p:spPr>
        <p:txBody>
          <a:bodyPr vert="horz" wrap="square" lIns="91440" tIns="45720" rIns="91440" bIns="45720" rtlCol="0" anchor="t"/>
          <a:lstStyle/>
          <a:p>
            <a:pPr algn="l">
              <a:lnSpc>
                <a:spcPct val="110000"/>
              </a:lnSpc>
            </a:pPr>
            <a:r>
              <a:rPr kumimoji="1" lang="en-US" altLang="zh-CN" sz="2000">
                <a:ln w="12700">
                  <a:noFill/>
                </a:ln>
                <a:solidFill>
                  <a:srgbClr val="FF7200">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0"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违约责任的概念</a:t>
            </a:r>
            <a:endParaRPr kumimoji="1" lang="zh-CN" altLang="en-US" dirty="0"/>
          </a:p>
        </p:txBody>
      </p:sp>
      <p:sp>
        <p:nvSpPr>
          <p:cNvPr id="15"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flipH="1">
            <a:off x="0" y="6384788"/>
            <a:ext cx="12192000" cy="473212"/>
          </a:xfrm>
          <a:custGeom>
            <a:avLst/>
            <a:gdLst>
              <a:gd name="connsiteX0" fmla="*/ 7711777 w 12192000"/>
              <a:gd name="connsiteY0" fmla="*/ 786 h 473212"/>
              <a:gd name="connsiteX1" fmla="*/ 6235700 w 12192000"/>
              <a:gd name="connsiteY1" fmla="*/ 191329 h 473212"/>
              <a:gd name="connsiteX2" fmla="*/ 942182 w 12192000"/>
              <a:gd name="connsiteY2" fmla="*/ 2010 h 473212"/>
              <a:gd name="connsiteX3" fmla="*/ 127794 w 12192000"/>
              <a:gd name="connsiteY3" fmla="*/ 89388 h 473212"/>
              <a:gd name="connsiteX4" fmla="*/ 0 w 12192000"/>
              <a:gd name="connsiteY4" fmla="*/ 117953 h 473212"/>
              <a:gd name="connsiteX5" fmla="*/ 0 w 12192000"/>
              <a:gd name="connsiteY5" fmla="*/ 473212 h 473212"/>
              <a:gd name="connsiteX6" fmla="*/ 12192000 w 12192000"/>
              <a:gd name="connsiteY6" fmla="*/ 473212 h 473212"/>
              <a:gd name="connsiteX7" fmla="*/ 12192000 w 12192000"/>
              <a:gd name="connsiteY7" fmla="*/ 319568 h 473212"/>
              <a:gd name="connsiteX8" fmla="*/ 12140009 w 12192000"/>
              <a:gd name="connsiteY8" fmla="*/ 328586 h 473212"/>
              <a:gd name="connsiteX9" fmla="*/ 7711777 w 12192000"/>
              <a:gd name="connsiteY9" fmla="*/ 786 h 473212"/>
            </a:gdLst>
            <a:ahLst/>
            <a:cxnLst/>
            <a:rect l="l" t="t" r="r" b="b"/>
            <a:pathLst>
              <a:path w="12192000" h="473212">
                <a:moveTo>
                  <a:pt x="7711777" y="786"/>
                </a:moveTo>
                <a:cubicBezTo>
                  <a:pt x="7219752" y="-6931"/>
                  <a:pt x="6727726" y="41168"/>
                  <a:pt x="6235700" y="191329"/>
                </a:cubicBezTo>
                <a:cubicBezTo>
                  <a:pt x="4471194" y="729840"/>
                  <a:pt x="2706688" y="-44269"/>
                  <a:pt x="942182" y="2010"/>
                </a:cubicBezTo>
                <a:cubicBezTo>
                  <a:pt x="670719" y="9129"/>
                  <a:pt x="399257" y="35666"/>
                  <a:pt x="127794" y="89388"/>
                </a:cubicBezTo>
                <a:lnTo>
                  <a:pt x="0" y="117953"/>
                </a:lnTo>
                <a:lnTo>
                  <a:pt x="0" y="473212"/>
                </a:lnTo>
                <a:lnTo>
                  <a:pt x="12192000" y="473212"/>
                </a:lnTo>
                <a:lnTo>
                  <a:pt x="12192000" y="319568"/>
                </a:lnTo>
                <a:lnTo>
                  <a:pt x="12140009" y="328586"/>
                </a:lnTo>
                <a:cubicBezTo>
                  <a:pt x="10663932" y="549430"/>
                  <a:pt x="9187854" y="23938"/>
                  <a:pt x="7711777" y="786"/>
                </a:cubicBezTo>
                <a:close/>
              </a:path>
            </a:pathLst>
          </a:custGeom>
          <a:gradFill>
            <a:gsLst>
              <a:gs pos="5000">
                <a:schemeClr val="accent1">
                  <a:lumMod val="20000"/>
                  <a:lumOff val="80000"/>
                </a:schemeClr>
              </a:gs>
              <a:gs pos="100000">
                <a:schemeClr val="accent1">
                  <a:lumMod val="40000"/>
                  <a:lumOff val="60000"/>
                </a:schemeClr>
              </a:gs>
            </a:gsLst>
            <a:lin ang="81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0" y="6435242"/>
            <a:ext cx="12192000" cy="422758"/>
          </a:xfrm>
          <a:custGeom>
            <a:avLst/>
            <a:gdLst>
              <a:gd name="connsiteX0" fmla="*/ 802482 w 12192000"/>
              <a:gd name="connsiteY0" fmla="*/ 2010 h 422758"/>
              <a:gd name="connsiteX1" fmla="*/ 6096000 w 12192000"/>
              <a:gd name="connsiteY1" fmla="*/ 191329 h 422758"/>
              <a:gd name="connsiteX2" fmla="*/ 12000309 w 12192000"/>
              <a:gd name="connsiteY2" fmla="*/ 328586 h 422758"/>
              <a:gd name="connsiteX3" fmla="*/ 12192000 w 12192000"/>
              <a:gd name="connsiteY3" fmla="*/ 295336 h 422758"/>
              <a:gd name="connsiteX4" fmla="*/ 12192000 w 12192000"/>
              <a:gd name="connsiteY4" fmla="*/ 422758 h 422758"/>
              <a:gd name="connsiteX5" fmla="*/ 0 w 12192000"/>
              <a:gd name="connsiteY5" fmla="*/ 422758 h 422758"/>
              <a:gd name="connsiteX6" fmla="*/ 0 w 12192000"/>
              <a:gd name="connsiteY6" fmla="*/ 87323 h 422758"/>
              <a:gd name="connsiteX7" fmla="*/ 191691 w 12192000"/>
              <a:gd name="connsiteY7" fmla="*/ 54072 h 422758"/>
              <a:gd name="connsiteX8" fmla="*/ 802482 w 12192000"/>
              <a:gd name="connsiteY8" fmla="*/ 2010 h 422758"/>
            </a:gdLst>
            <a:ahLst/>
            <a:cxnLst/>
            <a:rect l="l" t="t" r="r" b="b"/>
            <a:pathLst>
              <a:path w="12192000" h="422758">
                <a:moveTo>
                  <a:pt x="802482" y="2010"/>
                </a:moveTo>
                <a:cubicBezTo>
                  <a:pt x="2566988" y="-44269"/>
                  <a:pt x="4331494" y="729840"/>
                  <a:pt x="6096000" y="191329"/>
                </a:cubicBezTo>
                <a:cubicBezTo>
                  <a:pt x="8064103" y="-409317"/>
                  <a:pt x="10032206" y="623044"/>
                  <a:pt x="12000309" y="328586"/>
                </a:cubicBezTo>
                <a:lnTo>
                  <a:pt x="12192000" y="295336"/>
                </a:lnTo>
                <a:lnTo>
                  <a:pt x="12192000" y="422758"/>
                </a:lnTo>
                <a:lnTo>
                  <a:pt x="0" y="422758"/>
                </a:lnTo>
                <a:lnTo>
                  <a:pt x="0" y="87323"/>
                </a:lnTo>
                <a:lnTo>
                  <a:pt x="191691" y="54072"/>
                </a:lnTo>
                <a:cubicBezTo>
                  <a:pt x="395288" y="23611"/>
                  <a:pt x="598885" y="7349"/>
                  <a:pt x="802482" y="2010"/>
                </a:cubicBezTo>
                <a:close/>
              </a:path>
            </a:pathLst>
          </a:custGeom>
          <a:gradFill>
            <a:gsLst>
              <a:gs pos="0">
                <a:schemeClr val="accent1">
                  <a:lumMod val="60000"/>
                  <a:lumOff val="40000"/>
                </a:schemeClr>
              </a:gs>
              <a:gs pos="100000">
                <a:schemeClr val="accent1"/>
              </a:gs>
            </a:gsLst>
            <a:lin ang="81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666307" y="2316896"/>
            <a:ext cx="1233339" cy="2485462"/>
          </a:xfrm>
          <a:prstGeom prst="donut">
            <a:avLst>
              <a:gd name="adj" fmla="val 6322"/>
            </a:avLst>
          </a:prstGeom>
          <a:gradFill>
            <a:gsLst>
              <a:gs pos="35000">
                <a:schemeClr val="accent1">
                  <a:alpha val="37000"/>
                </a:schemeClr>
              </a:gs>
              <a:gs pos="63000">
                <a:schemeClr val="accent2">
                  <a:alpha val="0"/>
                  <a:lumMod val="0"/>
                  <a:lumOff val="10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048228" y="2080445"/>
            <a:ext cx="1468004" cy="2958365"/>
          </a:xfrm>
          <a:prstGeom prst="donut">
            <a:avLst>
              <a:gd name="adj" fmla="val 7764"/>
            </a:avLst>
          </a:prstGeom>
          <a:gradFill>
            <a:gsLst>
              <a:gs pos="35000">
                <a:schemeClr val="accent1">
                  <a:alpha val="37000"/>
                </a:schemeClr>
              </a:gs>
              <a:gs pos="63000">
                <a:schemeClr val="accent2">
                  <a:alpha val="0"/>
                  <a:lumMod val="0"/>
                  <a:lumOff val="10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flipH="1">
            <a:off x="10292354" y="2381647"/>
            <a:ext cx="1233339" cy="2485462"/>
          </a:xfrm>
          <a:prstGeom prst="donut">
            <a:avLst>
              <a:gd name="adj" fmla="val 6322"/>
            </a:avLst>
          </a:prstGeom>
          <a:gradFill>
            <a:gsLst>
              <a:gs pos="35000">
                <a:schemeClr val="accent1">
                  <a:alpha val="37000"/>
                </a:schemeClr>
              </a:gs>
              <a:gs pos="63000">
                <a:schemeClr val="accent2">
                  <a:alpha val="0"/>
                  <a:lumMod val="0"/>
                  <a:lumOff val="10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flipH="1">
            <a:off x="9735555" y="2080445"/>
            <a:ext cx="1468004" cy="2958365"/>
          </a:xfrm>
          <a:prstGeom prst="donut">
            <a:avLst>
              <a:gd name="adj" fmla="val 7764"/>
            </a:avLst>
          </a:prstGeom>
          <a:gradFill>
            <a:gsLst>
              <a:gs pos="35000">
                <a:schemeClr val="accent1">
                  <a:alpha val="37000"/>
                </a:schemeClr>
              </a:gs>
              <a:gs pos="63000">
                <a:schemeClr val="accent2">
                  <a:alpha val="0"/>
                  <a:lumMod val="0"/>
                  <a:lumOff val="10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1899646" y="1949122"/>
            <a:ext cx="8392708" cy="3221010"/>
          </a:xfrm>
          <a:prstGeom prst="roundRect">
            <a:avLst>
              <a:gd name="adj" fmla="val 6488"/>
            </a:avLst>
          </a:prstGeom>
          <a:gradFill>
            <a:gsLst>
              <a:gs pos="0">
                <a:schemeClr val="bg1"/>
              </a:gs>
              <a:gs pos="100000">
                <a:schemeClr val="bg1">
                  <a:alpha val="60000"/>
                </a:schemeClr>
              </a:gs>
            </a:gsLst>
            <a:lin ang="5400000" scaled="0"/>
          </a:gradFill>
          <a:ln w="12700" cap="sq">
            <a:noFill/>
            <a:miter/>
          </a:ln>
          <a:effectLst>
            <a:outerShdw blurRad="101600" dist="30480" dir="2700005" algn="tl" rotWithShape="0">
              <a:schemeClr val="accent1">
                <a:lumMod val="75000"/>
                <a:alpha val="30000"/>
              </a:schemeClr>
            </a:outerShdw>
          </a:effectLst>
        </p:spPr>
        <p:txBody>
          <a:bodyPr vert="horz" wrap="square" lIns="73152" tIns="36576" rIns="73152" bIns="36576" rtlCol="0" anchor="ctr"/>
          <a:lstStyle/>
          <a:p>
            <a:pPr algn="ctr">
              <a:lnSpc>
                <a:spcPct val="110000"/>
              </a:lnSpc>
            </a:pPr>
            <a:endParaRPr kumimoji="1" lang="zh-CN" altLang="en-US"/>
          </a:p>
        </p:txBody>
      </p:sp>
      <p:sp>
        <p:nvSpPr>
          <p:cNvPr id="10" name="标题 1"/>
          <p:cNvSpPr txBox="1"/>
          <p:nvPr/>
        </p:nvSpPr>
        <p:spPr>
          <a:xfrm>
            <a:off x="2221780" y="2284521"/>
            <a:ext cx="7748440" cy="2550213"/>
          </a:xfrm>
          <a:prstGeom prst="rect">
            <a:avLst/>
          </a:prstGeom>
          <a:noFill/>
          <a:ln>
            <a:noFill/>
          </a:ln>
        </p:spPr>
        <p:txBody>
          <a:bodyPr vert="horz" wrap="square" lIns="0" tIns="0" rIns="0" bIns="0" rtlCol="0" anchor="ctr"/>
          <a:lstStyle/>
          <a:p>
            <a:pPr algn="ctr">
              <a:lnSpc>
                <a:spcPct val="150000"/>
              </a:lnSpc>
            </a:pPr>
            <a:r>
              <a:rPr kumimoji="1" lang="en-US" altLang="zh-CN" sz="2000" dirty="0" err="1">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承担违约责任的形式包括</a:t>
            </a:r>
            <a:r>
              <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1.继续履行；</a:t>
            </a:r>
            <a:endPar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2.采取补救措施；</a:t>
            </a:r>
            <a:endPar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3.赔偿损失；</a:t>
            </a:r>
            <a:endPar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4.支付违约金；</a:t>
            </a:r>
            <a:endPar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ctr">
              <a:lnSpc>
                <a:spcPct val="150000"/>
              </a:lnSpc>
            </a:pPr>
            <a:r>
              <a:rPr kumimoji="1" lang="en-US" altLang="zh-CN" sz="2000" dirty="0" smtClean="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5.支付定金</a:t>
            </a:r>
            <a:r>
              <a:rPr kumimoji="1" lang="en-US" altLang="zh-CN" sz="2000"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11" name="标题 1"/>
          <p:cNvSpPr txBox="1"/>
          <p:nvPr/>
        </p:nvSpPr>
        <p:spPr>
          <a:xfrm>
            <a:off x="6008490" y="6575203"/>
            <a:ext cx="175020" cy="175020"/>
          </a:xfrm>
          <a:prstGeom prst="ellipse">
            <a:avLst/>
          </a:prstGeom>
          <a:solidFill>
            <a:schemeClr val="bg1"/>
          </a:solidFill>
          <a:ln w="53975" cap="sq">
            <a:solidFill>
              <a:schemeClr val="accent1"/>
            </a:solidFill>
            <a:miter/>
          </a:ln>
          <a:effectLst/>
        </p:spPr>
        <p:txBody>
          <a:bodyPr vert="horz" wrap="square" lIns="91440" tIns="45720" rIns="91440" bIns="45720" rtlCol="0" anchor="ctr"/>
          <a:lstStyle/>
          <a:p>
            <a:pPr algn="ctr">
              <a:lnSpc>
                <a:spcPct val="110000"/>
              </a:lnSpc>
            </a:pPr>
            <a:endParaRPr kumimoji="1" lang="zh-CN" altLang="en-US"/>
          </a:p>
        </p:txBody>
      </p:sp>
      <p:cxnSp>
        <p:nvCxnSpPr>
          <p:cNvPr id="12" name="线条 1"/>
          <p:cNvCxnSpPr/>
          <p:nvPr/>
        </p:nvCxnSpPr>
        <p:spPr>
          <a:xfrm flipV="1">
            <a:off x="6096000" y="5161806"/>
            <a:ext cx="0" cy="1442359"/>
          </a:xfrm>
          <a:prstGeom prst="line">
            <a:avLst/>
          </a:prstGeom>
          <a:noFill/>
          <a:ln w="15875" cap="sq">
            <a:solidFill>
              <a:schemeClr val="accent1"/>
            </a:solidFill>
            <a:prstDash val="sysDash"/>
            <a:miter/>
          </a:ln>
        </p:spPr>
      </p:cxnSp>
      <p:sp>
        <p:nvSpPr>
          <p:cNvPr id="13" name="标题 1"/>
          <p:cNvSpPr txBox="1"/>
          <p:nvPr/>
        </p:nvSpPr>
        <p:spPr>
          <a:xfrm>
            <a:off x="5975481" y="4997976"/>
            <a:ext cx="241038" cy="241038"/>
          </a:xfrm>
          <a:prstGeom prst="ellipse">
            <a:avLst/>
          </a:prstGeom>
          <a:solidFill>
            <a:schemeClr val="accent1">
              <a:alpha val="53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a:off x="6029456" y="5051951"/>
            <a:ext cx="133088" cy="133088"/>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5704445" y="5538618"/>
            <a:ext cx="783110" cy="783110"/>
          </a:xfrm>
          <a:prstGeom prst="ellipse">
            <a:avLst/>
          </a:prstGeom>
          <a:solidFill>
            <a:schemeClr val="bg1"/>
          </a:solidFill>
          <a:ln w="12700" cap="sq">
            <a:noFill/>
            <a:miter/>
          </a:ln>
          <a:effectLst>
            <a:outerShdw blurRad="444500" sx="102000" sy="102000" algn="ctr" rotWithShape="0">
              <a:schemeClr val="accent1">
                <a:alpha val="46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5929598" y="5740137"/>
            <a:ext cx="332804" cy="380073"/>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accent1"/>
          </a:solidFill>
          <a:ln w="1860" cap="flat">
            <a:noFill/>
            <a:miter/>
          </a:ln>
          <a:effectLst/>
        </p:spPr>
        <p:txBody>
          <a:bodyPr vert="horz" wrap="square" lIns="91440" tIns="45720" rIns="91440" bIns="45720" rtlCol="0" anchor="ctr"/>
          <a:lstStyle/>
          <a:p>
            <a:pPr algn="l">
              <a:lnSpc>
                <a:spcPct val="110000"/>
              </a:lnSpc>
            </a:pPr>
            <a:endParaRPr kumimoji="1" lang="zh-CN" altLang="en-US"/>
          </a:p>
        </p:txBody>
      </p:sp>
      <p:sp>
        <p:nvSpPr>
          <p:cNvPr id="17"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承担违约责任的形式</a:t>
            </a:r>
            <a:endParaRPr kumimoji="1" lang="zh-CN" altLang="en-US" dirty="0"/>
          </a:p>
        </p:txBody>
      </p:sp>
      <p:sp>
        <p:nvSpPr>
          <p:cNvPr id="22"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746882">
            <a:off x="1281980" y="1626874"/>
            <a:ext cx="3295647" cy="3295645"/>
          </a:xfrm>
          <a:prstGeom prst="ellipse">
            <a:avLst/>
          </a:prstGeom>
          <a:solidFill>
            <a:schemeClr val="accent1">
              <a:lumMod val="20000"/>
              <a:lumOff val="80000"/>
              <a:alpha val="24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746882">
            <a:off x="1552434" y="1897330"/>
            <a:ext cx="2754741" cy="2754739"/>
          </a:xfrm>
          <a:prstGeom prst="ellipse">
            <a:avLst/>
          </a:prstGeom>
          <a:solidFill>
            <a:schemeClr val="accent1">
              <a:lumMod val="20000"/>
              <a:lumOff val="80000"/>
              <a:alpha val="51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3446882">
            <a:off x="1914769" y="2204686"/>
            <a:ext cx="2140023" cy="2140023"/>
          </a:xfrm>
          <a:prstGeom prst="arc">
            <a:avLst>
              <a:gd name="adj1" fmla="val 18228952"/>
              <a:gd name="adj2" fmla="val 4388189"/>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6146882">
            <a:off x="1914769" y="2204686"/>
            <a:ext cx="2140023" cy="2140023"/>
          </a:xfrm>
          <a:prstGeom prst="arc">
            <a:avLst>
              <a:gd name="adj1" fmla="val 4030654"/>
              <a:gd name="adj2" fmla="val 12159657"/>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4850271" y="2397379"/>
            <a:ext cx="5899313" cy="2432463"/>
          </a:xfrm>
          <a:prstGeom prst="rect">
            <a:avLst/>
          </a:prstGeom>
          <a:noFill/>
          <a:ln>
            <a:noFill/>
          </a:ln>
        </p:spPr>
        <p:txBody>
          <a:bodyPr vert="horz" wrap="square" lIns="0" tIns="0" rIns="0" bIns="0" rtlCol="0" anchor="t"/>
          <a:lstStyle/>
          <a:p>
            <a:pPr marL="342900" indent="-342900" algn="l">
              <a:lnSpc>
                <a:spcPct val="150000"/>
              </a:lnSpc>
              <a:buFont typeface="+mj-lt"/>
              <a:buAutoNum type="arabicPeriod"/>
            </a:pPr>
            <a:r>
              <a:rPr kumimoji="1" lang="zh-CN" altLang="en-US" sz="20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不可抗力</a:t>
            </a:r>
            <a:r>
              <a:rPr kumimoji="1" lang="en-US" altLang="zh-CN" sz="20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20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buFont typeface="+mj-lt"/>
              <a:buAutoNum type="arabicPeriod"/>
            </a:pPr>
            <a:r>
              <a:rPr kumimoji="1" lang="zh-CN" altLang="en-US" sz="20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合同特别约定</a:t>
            </a:r>
            <a:endParaRPr kumimoji="1" lang="en-US" altLang="zh-CN" sz="20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342900" indent="-342900" algn="l">
              <a:lnSpc>
                <a:spcPct val="150000"/>
              </a:lnSpc>
              <a:buFont typeface="+mj-lt"/>
              <a:buAutoNum type="arabicPeriod"/>
            </a:pPr>
            <a:r>
              <a:rPr kumimoji="1" lang="en-US" altLang="zh-CN" sz="20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法律的特别规定</a:t>
            </a:r>
            <a:r>
              <a:rPr kumimoji="1" lang="en-US" altLang="zh-CN" sz="20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cxnSp>
        <p:nvCxnSpPr>
          <p:cNvPr id="8" name="线条 1"/>
          <p:cNvCxnSpPr/>
          <p:nvPr/>
        </p:nvCxnSpPr>
        <p:spPr>
          <a:xfrm>
            <a:off x="4233385" y="2280266"/>
            <a:ext cx="6663934" cy="0"/>
          </a:xfrm>
          <a:prstGeom prst="line">
            <a:avLst/>
          </a:prstGeom>
          <a:noFill/>
          <a:ln w="19050" cap="sq">
            <a:solidFill>
              <a:schemeClr val="accent1"/>
            </a:solidFill>
            <a:miter/>
          </a:ln>
        </p:spPr>
      </p:cxnSp>
      <p:sp>
        <p:nvSpPr>
          <p:cNvPr id="9" name="标题 1"/>
          <p:cNvSpPr txBox="1"/>
          <p:nvPr/>
        </p:nvSpPr>
        <p:spPr>
          <a:xfrm>
            <a:off x="4181987" y="2205649"/>
            <a:ext cx="118442" cy="118442"/>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746882">
            <a:off x="2059856" y="2349773"/>
            <a:ext cx="1849850" cy="1849850"/>
          </a:xfrm>
          <a:prstGeom prst="ellipse">
            <a:avLst/>
          </a:prstGeom>
          <a:gradFill>
            <a:gsLst>
              <a:gs pos="0">
                <a:schemeClr val="accent1"/>
              </a:gs>
              <a:gs pos="100000">
                <a:schemeClr val="accent1">
                  <a:lumMod val="60000"/>
                  <a:lumOff val="40000"/>
                </a:schemeClr>
              </a:gs>
            </a:gsLst>
            <a:lin ang="27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746882">
            <a:off x="3535182" y="2363971"/>
            <a:ext cx="94307" cy="94307"/>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746882">
            <a:off x="2247136" y="4048316"/>
            <a:ext cx="94307" cy="94307"/>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2501024" y="2801274"/>
            <a:ext cx="955930" cy="943135"/>
          </a:xfrm>
          <a:custGeom>
            <a:avLst/>
            <a:gdLst>
              <a:gd name="connsiteX0" fmla="*/ 1371696 w 1870330"/>
              <a:gd name="connsiteY0" fmla="*/ 1296270 h 1845296"/>
              <a:gd name="connsiteX1" fmla="*/ 1371696 w 1870330"/>
              <a:gd name="connsiteY1" fmla="*/ 1371136 h 1845296"/>
              <a:gd name="connsiteX2" fmla="*/ 1671448 w 1870330"/>
              <a:gd name="connsiteY2" fmla="*/ 1371136 h 1845296"/>
              <a:gd name="connsiteX3" fmla="*/ 1671448 w 1870330"/>
              <a:gd name="connsiteY3" fmla="*/ 1296270 h 1845296"/>
              <a:gd name="connsiteX4" fmla="*/ 1371696 w 1870330"/>
              <a:gd name="connsiteY4" fmla="*/ 996899 h 1845296"/>
              <a:gd name="connsiteX5" fmla="*/ 1371696 w 1870330"/>
              <a:gd name="connsiteY5" fmla="*/ 1071765 h 1845296"/>
              <a:gd name="connsiteX6" fmla="*/ 1671448 w 1870330"/>
              <a:gd name="connsiteY6" fmla="*/ 1071765 h 1845296"/>
              <a:gd name="connsiteX7" fmla="*/ 1671448 w 1870330"/>
              <a:gd name="connsiteY7" fmla="*/ 996899 h 1845296"/>
              <a:gd name="connsiteX8" fmla="*/ 1371696 w 1870330"/>
              <a:gd name="connsiteY8" fmla="*/ 747820 h 1845296"/>
              <a:gd name="connsiteX9" fmla="*/ 1371696 w 1870330"/>
              <a:gd name="connsiteY9" fmla="*/ 822401 h 1845296"/>
              <a:gd name="connsiteX10" fmla="*/ 1671448 w 1870330"/>
              <a:gd name="connsiteY10" fmla="*/ 822401 h 1845296"/>
              <a:gd name="connsiteX11" fmla="*/ 1671448 w 1870330"/>
              <a:gd name="connsiteY11" fmla="*/ 747820 h 1845296"/>
              <a:gd name="connsiteX12" fmla="*/ 1371696 w 1870330"/>
              <a:gd name="connsiteY12" fmla="*/ 473405 h 1845296"/>
              <a:gd name="connsiteX13" fmla="*/ 1371696 w 1870330"/>
              <a:gd name="connsiteY13" fmla="*/ 547986 h 1845296"/>
              <a:gd name="connsiteX14" fmla="*/ 1671448 w 1870330"/>
              <a:gd name="connsiteY14" fmla="*/ 547986 h 1845296"/>
              <a:gd name="connsiteX15" fmla="*/ 1671448 w 1870330"/>
              <a:gd name="connsiteY15" fmla="*/ 473405 h 1845296"/>
              <a:gd name="connsiteX16" fmla="*/ 1221963 w 1870330"/>
              <a:gd name="connsiteY16" fmla="*/ 224040 h 1845296"/>
              <a:gd name="connsiteX17" fmla="*/ 1794130 w 1870330"/>
              <a:gd name="connsiteY17" fmla="*/ 224040 h 1845296"/>
              <a:gd name="connsiteX18" fmla="*/ 1870330 w 1870330"/>
              <a:gd name="connsiteY18" fmla="*/ 298811 h 1845296"/>
              <a:gd name="connsiteX19" fmla="*/ 1870330 w 1870330"/>
              <a:gd name="connsiteY19" fmla="*/ 1570971 h 1845296"/>
              <a:gd name="connsiteX20" fmla="*/ 1794130 w 1870330"/>
              <a:gd name="connsiteY20" fmla="*/ 1645742 h 1845296"/>
              <a:gd name="connsiteX21" fmla="*/ 1221963 w 1870330"/>
              <a:gd name="connsiteY21" fmla="*/ 1645742 h 1845296"/>
              <a:gd name="connsiteX22" fmla="*/ 1221963 w 1870330"/>
              <a:gd name="connsiteY22" fmla="*/ 1383804 h 1845296"/>
              <a:gd name="connsiteX23" fmla="*/ 1298163 w 1870330"/>
              <a:gd name="connsiteY23" fmla="*/ 1383804 h 1845296"/>
              <a:gd name="connsiteX24" fmla="*/ 1298163 w 1870330"/>
              <a:gd name="connsiteY24" fmla="*/ 1309033 h 1845296"/>
              <a:gd name="connsiteX25" fmla="*/ 1221963 w 1870330"/>
              <a:gd name="connsiteY25" fmla="*/ 1309033 h 1845296"/>
              <a:gd name="connsiteX26" fmla="*/ 1221963 w 1870330"/>
              <a:gd name="connsiteY26" fmla="*/ 1084434 h 1845296"/>
              <a:gd name="connsiteX27" fmla="*/ 1298163 w 1870330"/>
              <a:gd name="connsiteY27" fmla="*/ 1084434 h 1845296"/>
              <a:gd name="connsiteX28" fmla="*/ 1298163 w 1870330"/>
              <a:gd name="connsiteY28" fmla="*/ 1009662 h 1845296"/>
              <a:gd name="connsiteX29" fmla="*/ 1221963 w 1870330"/>
              <a:gd name="connsiteY29" fmla="*/ 1009662 h 1845296"/>
              <a:gd name="connsiteX30" fmla="*/ 1221963 w 1870330"/>
              <a:gd name="connsiteY30" fmla="*/ 822496 h 1845296"/>
              <a:gd name="connsiteX31" fmla="*/ 1298163 w 1870330"/>
              <a:gd name="connsiteY31" fmla="*/ 822496 h 1845296"/>
              <a:gd name="connsiteX32" fmla="*/ 1298163 w 1870330"/>
              <a:gd name="connsiteY32" fmla="*/ 747725 h 1845296"/>
              <a:gd name="connsiteX33" fmla="*/ 1221963 w 1870330"/>
              <a:gd name="connsiteY33" fmla="*/ 747725 h 1845296"/>
              <a:gd name="connsiteX34" fmla="*/ 1221963 w 1870330"/>
              <a:gd name="connsiteY34" fmla="*/ 560654 h 1845296"/>
              <a:gd name="connsiteX35" fmla="*/ 1298163 w 1870330"/>
              <a:gd name="connsiteY35" fmla="*/ 560654 h 1845296"/>
              <a:gd name="connsiteX36" fmla="*/ 1298163 w 1870330"/>
              <a:gd name="connsiteY36" fmla="*/ 485883 h 1845296"/>
              <a:gd name="connsiteX37" fmla="*/ 1221963 w 1870330"/>
              <a:gd name="connsiteY37" fmla="*/ 485883 h 1845296"/>
              <a:gd name="connsiteX38" fmla="*/ 1054227 w 1870330"/>
              <a:gd name="connsiteY38" fmla="*/ 393 h 1845296"/>
              <a:gd name="connsiteX39" fmla="*/ 1054132 w 1870330"/>
              <a:gd name="connsiteY39" fmla="*/ 869 h 1845296"/>
              <a:gd name="connsiteX40" fmla="*/ 1083754 w 1870330"/>
              <a:gd name="connsiteY40" fmla="*/ 7727 h 1845296"/>
              <a:gd name="connsiteX41" fmla="*/ 1097470 w 1870330"/>
              <a:gd name="connsiteY41" fmla="*/ 36302 h 1845296"/>
              <a:gd name="connsiteX42" fmla="*/ 1097470 w 1870330"/>
              <a:gd name="connsiteY42" fmla="*/ 1808714 h 1845296"/>
              <a:gd name="connsiteX43" fmla="*/ 1083754 w 1870330"/>
              <a:gd name="connsiteY43" fmla="*/ 1837289 h 1845296"/>
              <a:gd name="connsiteX44" fmla="*/ 1060895 w 1870330"/>
              <a:gd name="connsiteY44" fmla="*/ 1845290 h 1845296"/>
              <a:gd name="connsiteX45" fmla="*/ 1053941 w 1870330"/>
              <a:gd name="connsiteY45" fmla="*/ 1844148 h 1845296"/>
              <a:gd name="connsiteX46" fmla="*/ 29623 w 1870330"/>
              <a:gd name="connsiteY46" fmla="*/ 1647932 h 1845296"/>
              <a:gd name="connsiteX47" fmla="*/ 0 w 1870330"/>
              <a:gd name="connsiteY47" fmla="*/ 1611071 h 1845296"/>
              <a:gd name="connsiteX48" fmla="*/ 0 w 1870330"/>
              <a:gd name="connsiteY48" fmla="*/ 233375 h 1845296"/>
              <a:gd name="connsiteX49" fmla="*/ 29813 w 1870330"/>
              <a:gd name="connsiteY49" fmla="*/ 196513 h 1845296"/>
            </a:gdLst>
            <a:ahLst/>
            <a:cxnLst/>
            <a:rect l="l" t="t" r="r" b="b"/>
            <a:pathLst>
              <a:path w="1870330" h="1845296">
                <a:moveTo>
                  <a:pt x="1371696" y="1296270"/>
                </a:moveTo>
                <a:lnTo>
                  <a:pt x="1371696" y="1371136"/>
                </a:lnTo>
                <a:lnTo>
                  <a:pt x="1671448" y="1371136"/>
                </a:lnTo>
                <a:lnTo>
                  <a:pt x="1671448" y="1296270"/>
                </a:lnTo>
                <a:close/>
                <a:moveTo>
                  <a:pt x="1371696" y="996899"/>
                </a:moveTo>
                <a:lnTo>
                  <a:pt x="1371696" y="1071765"/>
                </a:lnTo>
                <a:lnTo>
                  <a:pt x="1671448" y="1071765"/>
                </a:lnTo>
                <a:lnTo>
                  <a:pt x="1671448" y="996899"/>
                </a:lnTo>
                <a:close/>
                <a:moveTo>
                  <a:pt x="1371696" y="747820"/>
                </a:moveTo>
                <a:lnTo>
                  <a:pt x="1371696" y="822401"/>
                </a:lnTo>
                <a:lnTo>
                  <a:pt x="1671448" y="822401"/>
                </a:lnTo>
                <a:lnTo>
                  <a:pt x="1671448" y="747820"/>
                </a:lnTo>
                <a:close/>
                <a:moveTo>
                  <a:pt x="1371696" y="473405"/>
                </a:moveTo>
                <a:lnTo>
                  <a:pt x="1371696" y="547986"/>
                </a:lnTo>
                <a:lnTo>
                  <a:pt x="1671448" y="547986"/>
                </a:lnTo>
                <a:lnTo>
                  <a:pt x="1671448" y="473405"/>
                </a:lnTo>
                <a:close/>
                <a:moveTo>
                  <a:pt x="1221963" y="224040"/>
                </a:moveTo>
                <a:lnTo>
                  <a:pt x="1794130" y="224040"/>
                </a:lnTo>
                <a:cubicBezTo>
                  <a:pt x="1835792" y="223723"/>
                  <a:pt x="1869863" y="257155"/>
                  <a:pt x="1870330" y="298811"/>
                </a:cubicBezTo>
                <a:lnTo>
                  <a:pt x="1870330" y="1570971"/>
                </a:lnTo>
                <a:cubicBezTo>
                  <a:pt x="1869863" y="1612623"/>
                  <a:pt x="1835792" y="1646056"/>
                  <a:pt x="1794130" y="1645742"/>
                </a:cubicBezTo>
                <a:lnTo>
                  <a:pt x="1221963" y="1645742"/>
                </a:lnTo>
                <a:lnTo>
                  <a:pt x="1221963" y="1383804"/>
                </a:lnTo>
                <a:lnTo>
                  <a:pt x="1298163" y="1383804"/>
                </a:lnTo>
                <a:lnTo>
                  <a:pt x="1298163" y="1309033"/>
                </a:lnTo>
                <a:lnTo>
                  <a:pt x="1221963" y="1309033"/>
                </a:lnTo>
                <a:lnTo>
                  <a:pt x="1221963" y="1084434"/>
                </a:lnTo>
                <a:lnTo>
                  <a:pt x="1298163" y="1084434"/>
                </a:lnTo>
                <a:lnTo>
                  <a:pt x="1298163" y="1009662"/>
                </a:lnTo>
                <a:lnTo>
                  <a:pt x="1221963" y="1009662"/>
                </a:lnTo>
                <a:lnTo>
                  <a:pt x="1221963" y="822496"/>
                </a:lnTo>
                <a:lnTo>
                  <a:pt x="1298163" y="822496"/>
                </a:lnTo>
                <a:lnTo>
                  <a:pt x="1298163" y="747725"/>
                </a:lnTo>
                <a:lnTo>
                  <a:pt x="1221963" y="747725"/>
                </a:lnTo>
                <a:lnTo>
                  <a:pt x="1221963" y="560654"/>
                </a:lnTo>
                <a:lnTo>
                  <a:pt x="1298163" y="560654"/>
                </a:lnTo>
                <a:lnTo>
                  <a:pt x="1298163" y="485883"/>
                </a:lnTo>
                <a:lnTo>
                  <a:pt x="1221963" y="485883"/>
                </a:lnTo>
                <a:close/>
                <a:moveTo>
                  <a:pt x="1054227" y="393"/>
                </a:moveTo>
                <a:lnTo>
                  <a:pt x="1054132" y="869"/>
                </a:lnTo>
                <a:cubicBezTo>
                  <a:pt x="1064533" y="-1498"/>
                  <a:pt x="1075449" y="1029"/>
                  <a:pt x="1083754" y="7727"/>
                </a:cubicBezTo>
                <a:cubicBezTo>
                  <a:pt x="1092260" y="14808"/>
                  <a:pt x="1097261" y="25237"/>
                  <a:pt x="1097470" y="36302"/>
                </a:cubicBezTo>
                <a:lnTo>
                  <a:pt x="1097470" y="1808714"/>
                </a:lnTo>
                <a:cubicBezTo>
                  <a:pt x="1097271" y="1819783"/>
                  <a:pt x="1092260" y="1830212"/>
                  <a:pt x="1083754" y="1837289"/>
                </a:cubicBezTo>
                <a:cubicBezTo>
                  <a:pt x="1077344" y="1842614"/>
                  <a:pt x="1069229" y="1845452"/>
                  <a:pt x="1060895" y="1845290"/>
                </a:cubicBezTo>
                <a:cubicBezTo>
                  <a:pt x="1058551" y="1845100"/>
                  <a:pt x="1056227" y="1844719"/>
                  <a:pt x="1053941" y="1844148"/>
                </a:cubicBezTo>
                <a:lnTo>
                  <a:pt x="29623" y="1647932"/>
                </a:lnTo>
                <a:cubicBezTo>
                  <a:pt x="12259" y="1644227"/>
                  <a:pt x="-124" y="1628825"/>
                  <a:pt x="0" y="1611071"/>
                </a:cubicBezTo>
                <a:lnTo>
                  <a:pt x="0" y="233375"/>
                </a:lnTo>
                <a:cubicBezTo>
                  <a:pt x="-105" y="215558"/>
                  <a:pt x="12373" y="200139"/>
                  <a:pt x="29813" y="196513"/>
                </a:cubicBezTo>
                <a:close/>
              </a:path>
            </a:pathLst>
          </a:custGeom>
          <a:solidFill>
            <a:schemeClr val="bg1"/>
          </a:solidFill>
          <a:ln w="9525" cap="flat">
            <a:noFill/>
            <a:miter/>
          </a:ln>
        </p:spPr>
        <p:txBody>
          <a:bodyPr vert="horz" wrap="square" lIns="91440" tIns="45720" rIns="91440" bIns="45720" rtlCol="0" anchor="ctr"/>
          <a:lstStyle/>
          <a:p>
            <a:pPr algn="l">
              <a:lnSpc>
                <a:spcPct val="110000"/>
              </a:lnSpc>
            </a:pPr>
            <a:endParaRPr kumimoji="1" lang="zh-CN" altLang="en-US"/>
          </a:p>
        </p:txBody>
      </p:sp>
      <p:sp>
        <p:nvSpPr>
          <p:cNvPr id="14"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三、违约责任的免除</a:t>
            </a:r>
            <a:endParaRPr kumimoji="1" lang="zh-CN" altLang="en-US" dirty="0"/>
          </a:p>
        </p:txBody>
      </p:sp>
      <p:sp>
        <p:nvSpPr>
          <p:cNvPr id="19"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5" name="标题 1"/>
          <p:cNvSpPr txBox="1"/>
          <p:nvPr/>
        </p:nvSpPr>
        <p:spPr>
          <a:xfrm>
            <a:off x="731667" y="4981443"/>
            <a:ext cx="2568273"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8" name="标题 1"/>
          <p:cNvSpPr txBox="1"/>
          <p:nvPr/>
        </p:nvSpPr>
        <p:spPr>
          <a:xfrm>
            <a:off x="3649995" y="4981443"/>
            <a:ext cx="2568273" cy="643467"/>
          </a:xfrm>
          <a:prstGeom prst="round2SameRect">
            <a:avLst>
              <a:gd name="adj1" fmla="val 33121"/>
              <a:gd name="adj2" fmla="val 0"/>
            </a:avLst>
          </a:prstGeom>
          <a:gradFill>
            <a:gsLst>
              <a:gs pos="0">
                <a:schemeClr val="accent2">
                  <a:lumMod val="20000"/>
                  <a:lumOff val="80000"/>
                </a:schemeClr>
              </a:gs>
              <a:gs pos="100000">
                <a:schemeClr val="accent2">
                  <a:lumMod val="60000"/>
                  <a:lumOff val="40000"/>
                </a:schemeClr>
              </a:gs>
            </a:gsLst>
            <a:lin ang="5400000" scaled="0"/>
          </a:gradFill>
          <a:ln w="12700" cap="sq">
            <a:solidFill>
              <a:schemeClr val="accent2">
                <a:lumMod val="60000"/>
                <a:lumOff val="40000"/>
              </a:schemeClr>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9" name="标题 1"/>
          <p:cNvSpPr txBox="1"/>
          <p:nvPr/>
        </p:nvSpPr>
        <p:spPr>
          <a:xfrm>
            <a:off x="3649998"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2">
                  <a:lumMod val="60000"/>
                  <a:lumOff val="40000"/>
                </a:schemeClr>
              </a:gs>
              <a:gs pos="75000">
                <a:schemeClr val="accent2"/>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0" name="标题 1"/>
          <p:cNvSpPr txBox="1"/>
          <p:nvPr/>
        </p:nvSpPr>
        <p:spPr>
          <a:xfrm>
            <a:off x="36216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2">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1" lang="zh-CN" altLang="en-US" sz="4300" b="0" i="0" u="none" strike="noStrike" kern="1200" cap="none" spc="0" normalizeH="0" baseline="0" noProof="0" smtClean="0">
                <a:ln w="12700">
                  <a:noFill/>
                </a:ln>
                <a:solidFill>
                  <a:srgbClr val="FFFFFF">
                    <a:alpha val="100000"/>
                  </a:srgbClr>
                </a:solidFill>
                <a:effectLst/>
                <a:uLnTx/>
                <a:uFillTx/>
                <a:latin typeface="Source Han Sans CN Bold Bold" panose="020B0800000000000000" charset="-122"/>
                <a:ea typeface="Source Han Sans CN Bold Bold" panose="020B0800000000000000" charset="-122"/>
                <a:cs typeface="+mn-cs"/>
              </a:rPr>
              <a:t>  总结</a:t>
            </a:r>
            <a:endParaRPr kumimoji="1" lang="zh-CN" altLang="en-US" sz="1800" b="0" i="0" u="none" strike="noStrike" kern="1200" cap="none" spc="0" normalizeH="0" baseline="0" noProof="0" dirty="0">
              <a:ln>
                <a:noFill/>
              </a:ln>
              <a:solidFill>
                <a:srgbClr val="000000"/>
              </a:solidFill>
              <a:effectLst/>
              <a:uLnTx/>
              <a:uFillTx/>
              <a:latin typeface="等线" panose="02010600030101010101" charset="-122"/>
              <a:ea typeface="等线" panose="02010600030101010101" charset="-122"/>
              <a:cs typeface="+mn-cs"/>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4803" y="136461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400" b="1" dirty="0">
                <a:solidFill>
                  <a:schemeClr val="tx1">
                    <a:lumMod val="85000"/>
                    <a:lumOff val="15000"/>
                  </a:schemeClr>
                </a:solidFill>
                <a:latin typeface="+mn-ea"/>
                <a:cs typeface="+mn-ea"/>
              </a:rPr>
              <a:t>了解合同法律制度的适用，理解合同的效力及相应法律后果，掌握合同的内容及订立程序，掌握合同履行中的抗辩权，掌握合同担保的方式及法律后果，掌握合同解除及法律后果，掌握合同的违约责任形式。</a:t>
            </a:r>
            <a:endParaRPr lang="zh-CN" altLang="en-US" sz="1400" b="1" dirty="0">
              <a:solidFill>
                <a:schemeClr val="tx1">
                  <a:lumMod val="85000"/>
                  <a:lumOff val="15000"/>
                </a:schemeClr>
              </a:solidFill>
              <a:latin typeface="+mn-ea"/>
              <a:cs typeface="+mn-ea"/>
            </a:endParaRPr>
          </a:p>
          <a:p>
            <a:pPr>
              <a:lnSpc>
                <a:spcPct val="150000"/>
              </a:lnSpc>
              <a:spcBef>
                <a:spcPct val="0"/>
              </a:spcBef>
              <a:spcAft>
                <a:spcPct val="0"/>
              </a:spcAft>
            </a:pPr>
            <a:endParaRPr lang="zh-CN" altLang="en-US" sz="1400"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400" b="1" dirty="0">
                <a:solidFill>
                  <a:schemeClr val="tx1">
                    <a:lumMod val="85000"/>
                    <a:lumOff val="15000"/>
                  </a:schemeClr>
                </a:solidFill>
                <a:latin typeface="+mn-ea"/>
                <a:cs typeface="+mn-ea"/>
              </a:rPr>
              <a:t>能依据当事人的需求，起草合法、有效、具有可操作性的合同文本；能够运用所学合同法律知识，对具体合同纠纷进行分析、识别其中的法律风险，为当事人提供合理的法律建议；能够采用协商、调解、仲裁或诉讼等方式，有效的解决经济纠纷，维护当事人的合法权益。</a:t>
            </a:r>
            <a:endParaRPr lang="zh-CN" altLang="en-US" sz="1400"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dirty="0">
              <a:solidFill>
                <a:schemeClr val="tx1"/>
              </a:solidFill>
            </a:endParaRPr>
          </a:p>
        </p:txBody>
      </p:sp>
      <p:sp>
        <p:nvSpPr>
          <p:cNvPr id="23" name="矩形 19"/>
          <p:cNvSpPr/>
          <p:nvPr>
            <p:custDataLst>
              <p:tags r:id="rId11"/>
            </p:custDataLst>
          </p:nvPr>
        </p:nvSpPr>
        <p:spPr>
          <a:xfrm>
            <a:off x="2723746" y="4808855"/>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400" b="1" dirty="0">
                <a:solidFill>
                  <a:schemeClr val="tx1">
                    <a:lumMod val="85000"/>
                    <a:lumOff val="15000"/>
                  </a:schemeClr>
                </a:solidFill>
                <a:latin typeface="+mn-ea"/>
                <a:cs typeface="+mn-ea"/>
              </a:rPr>
              <a:t>树立合同法制观念，养成自觉遵守和履行合同义务的，维护法律尊严；培养从法律角度思考问题的习惯，形成严谨的法律逻辑和分析能力；树立意思自治、诚实信用、公平公正的法治理念，强化社会主义法制思维；提高防范合同风险的法律意识</a:t>
            </a:r>
            <a:endParaRPr lang="zh-CN" altLang="en-US" sz="1400"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合同法概述</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a:t>
            </a: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一</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662739" y="1791589"/>
            <a:ext cx="3528262" cy="3528262"/>
          </a:xfrm>
          <a:prstGeom prst="ellipse">
            <a:avLst/>
          </a:prstGeom>
          <a:solidFill>
            <a:schemeClr val="accent1">
              <a:lumMod val="40000"/>
              <a:lumOff val="60000"/>
              <a:alpha val="39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802891" y="1931741"/>
            <a:ext cx="3247959" cy="3247959"/>
          </a:xfrm>
          <a:prstGeom prst="ellipse">
            <a:avLst/>
          </a:prstGeom>
          <a:solidFill>
            <a:schemeClr val="accent1">
              <a:lumMod val="40000"/>
              <a:lumOff val="6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224643">
            <a:off x="35773" y="5271698"/>
            <a:ext cx="12182053" cy="1985111"/>
          </a:xfrm>
          <a:custGeom>
            <a:avLst/>
            <a:gdLst>
              <a:gd name="connsiteX0" fmla="*/ 12104247 w 12182053"/>
              <a:gd name="connsiteY0" fmla="*/ 0 h 1985111"/>
              <a:gd name="connsiteX1" fmla="*/ 12182053 w 12182053"/>
              <a:gd name="connsiteY1" fmla="*/ 1188979 h 1985111"/>
              <a:gd name="connsiteX2" fmla="*/ 16075 w 12182053"/>
              <a:gd name="connsiteY2" fmla="*/ 1985111 h 1985111"/>
              <a:gd name="connsiteX3" fmla="*/ 0 w 12182053"/>
              <a:gd name="connsiteY3" fmla="*/ 1739463 h 1985111"/>
              <a:gd name="connsiteX4" fmla="*/ 473337 w 12182053"/>
              <a:gd name="connsiteY4" fmla="*/ 1748925 h 1985111"/>
              <a:gd name="connsiteX5" fmla="*/ 5558152 w 12182053"/>
              <a:gd name="connsiteY5" fmla="*/ 1451694 h 1985111"/>
              <a:gd name="connsiteX6" fmla="*/ 11800768 w 12182053"/>
              <a:gd name="connsiteY6" fmla="*/ 107701 h 1985111"/>
            </a:gdLst>
            <a:ahLst/>
            <a:cxnLst/>
            <a:rect l="l" t="t" r="r" b="b"/>
            <a:pathLst>
              <a:path w="12182053" h="1985111">
                <a:moveTo>
                  <a:pt x="12104247" y="0"/>
                </a:moveTo>
                <a:lnTo>
                  <a:pt x="12182053" y="1188979"/>
                </a:lnTo>
                <a:lnTo>
                  <a:pt x="16075" y="1985111"/>
                </a:lnTo>
                <a:lnTo>
                  <a:pt x="0" y="1739463"/>
                </a:lnTo>
                <a:lnTo>
                  <a:pt x="473337" y="1748925"/>
                </a:lnTo>
                <a:cubicBezTo>
                  <a:pt x="2040420" y="1764159"/>
                  <a:pt x="3772514" y="1669512"/>
                  <a:pt x="5558152" y="1451694"/>
                </a:cubicBezTo>
                <a:cubicBezTo>
                  <a:pt x="7993111" y="1154669"/>
                  <a:pt x="10149438" y="674739"/>
                  <a:pt x="11800768" y="107701"/>
                </a:cubicBezTo>
                <a:close/>
              </a:path>
            </a:pathLst>
          </a:custGeom>
          <a:solidFill>
            <a:schemeClr val="accent1"/>
          </a:solidFill>
          <a:ln w="12700" cap="sq">
            <a:noFill/>
            <a:miter/>
          </a:ln>
          <a:effectLst>
            <a:outerShdw blurRad="152400" dist="25400" dir="13500000" algn="br" rotWithShape="0">
              <a:schemeClr val="accent1">
                <a:lumMod val="7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003873" y="2090453"/>
            <a:ext cx="2845993" cy="2845993"/>
          </a:xfrm>
          <a:prstGeom prst="ellipse">
            <a:avLst/>
          </a:prstGeom>
          <a:solidFill>
            <a:schemeClr val="accent1"/>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1"/>
            </p:custDataLst>
          </p:nvPr>
        </p:nvSpPr>
        <p:spPr>
          <a:xfrm>
            <a:off x="5103214" y="1163706"/>
            <a:ext cx="6426047" cy="2341183"/>
          </a:xfrm>
          <a:prstGeom prst="roundRect">
            <a:avLst>
              <a:gd name="adj" fmla="val 6911"/>
            </a:avLst>
          </a:prstGeom>
          <a:solidFill>
            <a:schemeClr val="bg1"/>
          </a:solidFill>
          <a:ln w="12700" cap="sq">
            <a:gradFill>
              <a:gsLst>
                <a:gs pos="0">
                  <a:schemeClr val="accent1">
                    <a:lumMod val="5000"/>
                    <a:lumOff val="95000"/>
                    <a:alpha val="100000"/>
                  </a:schemeClr>
                </a:gs>
                <a:gs pos="66000">
                  <a:schemeClr val="accent1">
                    <a:lumMod val="40000"/>
                    <a:lumOff val="60000"/>
                    <a:alpha val="40000"/>
                  </a:schemeClr>
                </a:gs>
                <a:gs pos="100000">
                  <a:schemeClr val="accent1">
                    <a:lumMod val="60000"/>
                    <a:lumOff val="40000"/>
                    <a:alpha val="100000"/>
                  </a:schemeClr>
                </a:gs>
              </a:gsLst>
              <a:lin ang="2700000" scaled="0"/>
            </a:gradFill>
            <a:miter/>
          </a:ln>
          <a:effectLst>
            <a:outerShdw blurRad="241300" algn="ctr" rotWithShape="0">
              <a:schemeClr val="accent1">
                <a:lumMod val="75000"/>
                <a:alpha val="24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custDataLst>
              <p:tags r:id="rId2"/>
            </p:custDataLst>
          </p:nvPr>
        </p:nvSpPr>
        <p:spPr>
          <a:xfrm>
            <a:off x="5386808" y="1577721"/>
            <a:ext cx="5898497" cy="1657604"/>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合同是民事主体之间设立、变更或终止民事法律关系的协议。合同的法律特征包括：
合同是平等主体之间的民事法律行为。
合同是以设立、变更、终止民事法律关系为目的的民事法律行为。
合同是当事人意思表示一致而达成的协议。
合同为双方或多方民事法律行为。</a:t>
            </a:r>
            <a:endParaRPr kumimoji="1" lang="zh-CN" altLang="en-US"/>
          </a:p>
        </p:txBody>
      </p:sp>
      <p:sp>
        <p:nvSpPr>
          <p:cNvPr id="9" name="标题 1"/>
          <p:cNvSpPr txBox="1"/>
          <p:nvPr>
            <p:custDataLst>
              <p:tags r:id="rId3"/>
            </p:custDataLst>
          </p:nvPr>
        </p:nvSpPr>
        <p:spPr>
          <a:xfrm>
            <a:off x="5386808" y="1281823"/>
            <a:ext cx="5384499" cy="295898"/>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合同的概念</a:t>
            </a:r>
            <a:endParaRPr kumimoji="1" lang="zh-CN" altLang="en-US"/>
          </a:p>
        </p:txBody>
      </p:sp>
      <p:sp>
        <p:nvSpPr>
          <p:cNvPr id="10" name="标题 1"/>
          <p:cNvSpPr txBox="1"/>
          <p:nvPr>
            <p:custDataLst>
              <p:tags r:id="rId4"/>
            </p:custDataLst>
          </p:nvPr>
        </p:nvSpPr>
        <p:spPr>
          <a:xfrm>
            <a:off x="10832427" y="1348844"/>
            <a:ext cx="174945" cy="174945"/>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5"/>
            </p:custDataLst>
          </p:nvPr>
        </p:nvSpPr>
        <p:spPr>
          <a:xfrm>
            <a:off x="10950459" y="1348844"/>
            <a:ext cx="174945" cy="17494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6"/>
            </p:custDataLst>
          </p:nvPr>
        </p:nvSpPr>
        <p:spPr>
          <a:xfrm>
            <a:off x="11068491" y="1348844"/>
            <a:ext cx="174945" cy="174945"/>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4209571" y="1581149"/>
            <a:ext cx="891411" cy="3949143"/>
          </a:xfrm>
          <a:prstGeom prst="leftBrace">
            <a:avLst>
              <a:gd name="adj1" fmla="val 81149"/>
              <a:gd name="adj2" fmla="val 50000"/>
            </a:avLst>
          </a:prstGeom>
          <a:noFill/>
          <a:ln w="127000" cap="sq">
            <a:gradFill>
              <a:gsLst>
                <a:gs pos="0">
                  <a:schemeClr val="accent1">
                    <a:lumMod val="5000"/>
                    <a:lumOff val="95000"/>
                    <a:alpha val="0"/>
                  </a:schemeClr>
                </a:gs>
                <a:gs pos="62000">
                  <a:schemeClr val="accent1">
                    <a:lumMod val="45000"/>
                    <a:lumOff val="55000"/>
                    <a:alpha val="100000"/>
                  </a:schemeClr>
                </a:gs>
                <a:gs pos="100000">
                  <a:schemeClr val="accent1">
                    <a:lumMod val="30000"/>
                    <a:lumOff val="70000"/>
                    <a:alpha val="100000"/>
                  </a:schemeClr>
                </a:gs>
              </a:gsLst>
              <a:lin ang="10800000" scaled="0"/>
            </a:grad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custDataLst>
              <p:tags r:id="rId7"/>
            </p:custDataLst>
          </p:nvPr>
        </p:nvSpPr>
        <p:spPr>
          <a:xfrm>
            <a:off x="5103214" y="3735767"/>
            <a:ext cx="6426047" cy="2341183"/>
          </a:xfrm>
          <a:prstGeom prst="roundRect">
            <a:avLst>
              <a:gd name="adj" fmla="val 6911"/>
            </a:avLst>
          </a:prstGeom>
          <a:solidFill>
            <a:schemeClr val="bg1"/>
          </a:solidFill>
          <a:ln w="12700" cap="sq">
            <a:gradFill>
              <a:gsLst>
                <a:gs pos="0">
                  <a:schemeClr val="accent1">
                    <a:lumMod val="5000"/>
                    <a:lumOff val="95000"/>
                    <a:alpha val="100000"/>
                  </a:schemeClr>
                </a:gs>
                <a:gs pos="66000">
                  <a:schemeClr val="accent1">
                    <a:lumMod val="40000"/>
                    <a:lumOff val="60000"/>
                    <a:alpha val="40000"/>
                  </a:schemeClr>
                </a:gs>
                <a:gs pos="100000">
                  <a:schemeClr val="accent1">
                    <a:lumMod val="60000"/>
                    <a:lumOff val="40000"/>
                    <a:alpha val="100000"/>
                  </a:schemeClr>
                </a:gs>
              </a:gsLst>
              <a:lin ang="2700000" scaled="0"/>
            </a:gradFill>
            <a:miter/>
          </a:ln>
          <a:effectLst>
            <a:outerShdw blurRad="241300" algn="ctr" rotWithShape="0">
              <a:schemeClr val="accent1">
                <a:lumMod val="75000"/>
                <a:alpha val="24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8"/>
            </p:custDataLst>
          </p:nvPr>
        </p:nvSpPr>
        <p:spPr>
          <a:xfrm>
            <a:off x="5386808" y="4149782"/>
            <a:ext cx="5898497" cy="1657604"/>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合同可以根据不同的标准进行分类，包括：
单务合同和双务合同。
有偿合同和无偿合同。
要式合同和不要式合同。
诺成合同和实践合同。
主合同和从合同。</a:t>
            </a:r>
            <a:endParaRPr kumimoji="1" lang="zh-CN" altLang="en-US"/>
          </a:p>
        </p:txBody>
      </p:sp>
      <p:sp>
        <p:nvSpPr>
          <p:cNvPr id="16" name="标题 1"/>
          <p:cNvSpPr txBox="1"/>
          <p:nvPr>
            <p:custDataLst>
              <p:tags r:id="rId9"/>
            </p:custDataLst>
          </p:nvPr>
        </p:nvSpPr>
        <p:spPr>
          <a:xfrm>
            <a:off x="5386808" y="3862139"/>
            <a:ext cx="5384499" cy="295898"/>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合同的分类</a:t>
            </a:r>
            <a:endParaRPr kumimoji="1" lang="zh-CN" altLang="en-US"/>
          </a:p>
        </p:txBody>
      </p:sp>
      <p:sp>
        <p:nvSpPr>
          <p:cNvPr id="17" name="标题 1"/>
          <p:cNvSpPr txBox="1"/>
          <p:nvPr>
            <p:custDataLst>
              <p:tags r:id="rId10"/>
            </p:custDataLst>
          </p:nvPr>
        </p:nvSpPr>
        <p:spPr>
          <a:xfrm>
            <a:off x="10832427" y="3920905"/>
            <a:ext cx="174945" cy="174945"/>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custDataLst>
              <p:tags r:id="rId11"/>
            </p:custDataLst>
          </p:nvPr>
        </p:nvSpPr>
        <p:spPr>
          <a:xfrm>
            <a:off x="10950459" y="3920905"/>
            <a:ext cx="174945" cy="174945"/>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custDataLst>
              <p:tags r:id="rId12"/>
            </p:custDataLst>
          </p:nvPr>
        </p:nvSpPr>
        <p:spPr>
          <a:xfrm>
            <a:off x="11068491" y="3920905"/>
            <a:ext cx="174945" cy="174945"/>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1707777" y="3258754"/>
            <a:ext cx="1140662" cy="855666"/>
          </a:xfrm>
          <a:custGeom>
            <a:avLst/>
            <a:gdLst>
              <a:gd name="connsiteX0" fmla="*/ 489617 w 489714"/>
              <a:gd name="connsiteY0" fmla="*/ 105533 h 367358"/>
              <a:gd name="connsiteX1" fmla="*/ 468784 w 489714"/>
              <a:gd name="connsiteY1" fmla="*/ 76386 h 367358"/>
              <a:gd name="connsiteX2" fmla="*/ 457145 w 489714"/>
              <a:gd name="connsiteY2" fmla="*/ 74626 h 367358"/>
              <a:gd name="connsiteX3" fmla="*/ 316500 w 489714"/>
              <a:gd name="connsiteY3" fmla="*/ 74626 h 367358"/>
              <a:gd name="connsiteX4" fmla="*/ 306818 w 489714"/>
              <a:gd name="connsiteY4" fmla="*/ 73452 h 367358"/>
              <a:gd name="connsiteX5" fmla="*/ 284811 w 489714"/>
              <a:gd name="connsiteY5" fmla="*/ 52033 h 367358"/>
              <a:gd name="connsiteX6" fmla="*/ 276595 w 489714"/>
              <a:gd name="connsiteY6" fmla="*/ 23082 h 367358"/>
              <a:gd name="connsiteX7" fmla="*/ 255469 w 489714"/>
              <a:gd name="connsiteY7" fmla="*/ 1174 h 367358"/>
              <a:gd name="connsiteX8" fmla="*/ 244711 w 489714"/>
              <a:gd name="connsiteY8" fmla="*/ 0 h 367358"/>
              <a:gd name="connsiteX9" fmla="*/ 32765 w 489714"/>
              <a:gd name="connsiteY9" fmla="*/ 0 h 367358"/>
              <a:gd name="connsiteX10" fmla="*/ 30026 w 489714"/>
              <a:gd name="connsiteY10" fmla="*/ 0 h 367358"/>
              <a:gd name="connsiteX11" fmla="*/ 1271 w 489714"/>
              <a:gd name="connsiteY11" fmla="*/ 22593 h 367358"/>
              <a:gd name="connsiteX12" fmla="*/ 98 w 489714"/>
              <a:gd name="connsiteY12" fmla="*/ 32667 h 367358"/>
              <a:gd name="connsiteX13" fmla="*/ 0 w 489714"/>
              <a:gd name="connsiteY13" fmla="*/ 334496 h 367358"/>
              <a:gd name="connsiteX14" fmla="*/ 0 w 489714"/>
              <a:gd name="connsiteY14" fmla="*/ 336843 h 367358"/>
              <a:gd name="connsiteX15" fmla="*/ 21517 w 489714"/>
              <a:gd name="connsiteY15" fmla="*/ 365892 h 367358"/>
              <a:gd name="connsiteX16" fmla="*/ 33939 w 489714"/>
              <a:gd name="connsiteY16" fmla="*/ 367359 h 367358"/>
              <a:gd name="connsiteX17" fmla="*/ 245004 w 489714"/>
              <a:gd name="connsiteY17" fmla="*/ 367359 h 367358"/>
              <a:gd name="connsiteX18" fmla="*/ 454407 w 489714"/>
              <a:gd name="connsiteY18" fmla="*/ 367359 h 367358"/>
              <a:gd name="connsiteX19" fmla="*/ 460177 w 489714"/>
              <a:gd name="connsiteY19" fmla="*/ 367359 h 367358"/>
              <a:gd name="connsiteX20" fmla="*/ 480717 w 489714"/>
              <a:gd name="connsiteY20" fmla="*/ 358361 h 367358"/>
              <a:gd name="connsiteX21" fmla="*/ 489715 w 489714"/>
              <a:gd name="connsiteY21" fmla="*/ 336061 h 367358"/>
              <a:gd name="connsiteX22" fmla="*/ 489715 w 489714"/>
              <a:gd name="connsiteY22" fmla="*/ 213412 h 367358"/>
              <a:gd name="connsiteX23" fmla="*/ 489715 w 489714"/>
              <a:gd name="connsiteY23" fmla="*/ 105630 h 367358"/>
            </a:gdLst>
            <a:ahLst/>
            <a:cxnLst/>
            <a:rect l="l" t="t" r="r" b="b"/>
            <a:pathLst>
              <a:path w="489714" h="367358">
                <a:moveTo>
                  <a:pt x="489617" y="105533"/>
                </a:moveTo>
                <a:cubicBezTo>
                  <a:pt x="489617" y="92133"/>
                  <a:pt x="481303" y="80690"/>
                  <a:pt x="468784" y="76386"/>
                </a:cubicBezTo>
                <a:cubicBezTo>
                  <a:pt x="464970" y="75115"/>
                  <a:pt x="461155" y="74626"/>
                  <a:pt x="457145" y="74626"/>
                </a:cubicBezTo>
                <a:cubicBezTo>
                  <a:pt x="410296" y="74626"/>
                  <a:pt x="363447" y="74626"/>
                  <a:pt x="316500" y="74626"/>
                </a:cubicBezTo>
                <a:cubicBezTo>
                  <a:pt x="313273" y="74626"/>
                  <a:pt x="309947" y="74332"/>
                  <a:pt x="306818" y="73452"/>
                </a:cubicBezTo>
                <a:cubicBezTo>
                  <a:pt x="295668" y="70322"/>
                  <a:pt x="288137" y="63183"/>
                  <a:pt x="284811" y="52033"/>
                </a:cubicBezTo>
                <a:cubicBezTo>
                  <a:pt x="281877" y="42448"/>
                  <a:pt x="279432" y="32667"/>
                  <a:pt x="276595" y="23082"/>
                </a:cubicBezTo>
                <a:cubicBezTo>
                  <a:pt x="273466" y="12030"/>
                  <a:pt x="266424" y="4695"/>
                  <a:pt x="255469" y="1174"/>
                </a:cubicBezTo>
                <a:cubicBezTo>
                  <a:pt x="251948" y="0"/>
                  <a:pt x="248330" y="0"/>
                  <a:pt x="244711" y="0"/>
                </a:cubicBezTo>
                <a:lnTo>
                  <a:pt x="32765" y="0"/>
                </a:lnTo>
                <a:cubicBezTo>
                  <a:pt x="31885" y="0"/>
                  <a:pt x="31005" y="0"/>
                  <a:pt x="30026" y="0"/>
                </a:cubicBezTo>
                <a:cubicBezTo>
                  <a:pt x="16431" y="391"/>
                  <a:pt x="4695" y="9389"/>
                  <a:pt x="1271" y="22593"/>
                </a:cubicBezTo>
                <a:cubicBezTo>
                  <a:pt x="391" y="25821"/>
                  <a:pt x="98" y="29244"/>
                  <a:pt x="98" y="32667"/>
                </a:cubicBezTo>
                <a:cubicBezTo>
                  <a:pt x="0" y="133212"/>
                  <a:pt x="0" y="233854"/>
                  <a:pt x="0" y="334496"/>
                </a:cubicBezTo>
                <a:cubicBezTo>
                  <a:pt x="0" y="335278"/>
                  <a:pt x="0" y="336061"/>
                  <a:pt x="0" y="336843"/>
                </a:cubicBezTo>
                <a:cubicBezTo>
                  <a:pt x="196" y="350145"/>
                  <a:pt x="8803" y="361784"/>
                  <a:pt x="21517" y="365892"/>
                </a:cubicBezTo>
                <a:cubicBezTo>
                  <a:pt x="25527" y="367261"/>
                  <a:pt x="29733" y="367359"/>
                  <a:pt x="33939" y="367359"/>
                </a:cubicBezTo>
                <a:lnTo>
                  <a:pt x="245004" y="367359"/>
                </a:lnTo>
                <a:cubicBezTo>
                  <a:pt x="314838" y="367359"/>
                  <a:pt x="384573" y="367359"/>
                  <a:pt x="454407" y="367359"/>
                </a:cubicBezTo>
                <a:cubicBezTo>
                  <a:pt x="456363" y="367359"/>
                  <a:pt x="458221" y="367359"/>
                  <a:pt x="460177" y="367359"/>
                </a:cubicBezTo>
                <a:cubicBezTo>
                  <a:pt x="468197" y="367065"/>
                  <a:pt x="475044" y="364033"/>
                  <a:pt x="480717" y="358361"/>
                </a:cubicBezTo>
                <a:cubicBezTo>
                  <a:pt x="486878" y="352199"/>
                  <a:pt x="489715" y="344766"/>
                  <a:pt x="489715" y="336061"/>
                </a:cubicBezTo>
                <a:cubicBezTo>
                  <a:pt x="489715" y="295178"/>
                  <a:pt x="489715" y="254295"/>
                  <a:pt x="489715" y="213412"/>
                </a:cubicBezTo>
                <a:cubicBezTo>
                  <a:pt x="489715" y="177518"/>
                  <a:pt x="489715" y="141623"/>
                  <a:pt x="489715" y="105630"/>
                </a:cubicBezTo>
                <a:close/>
              </a:path>
            </a:pathLst>
          </a:custGeom>
          <a:solidFill>
            <a:schemeClr val="bg1"/>
          </a:solidFill>
          <a:ln w="9676" cap="flat">
            <a:noFill/>
            <a:miter/>
          </a:ln>
        </p:spPr>
        <p:txBody>
          <a:bodyPr vert="horz" wrap="square" lIns="91440" tIns="45720" rIns="91440" bIns="45720" rtlCol="0" anchor="ctr"/>
          <a:lstStyle/>
          <a:p>
            <a:pPr algn="l">
              <a:lnSpc>
                <a:spcPct val="110000"/>
              </a:lnSpc>
            </a:pPr>
            <a:endParaRPr kumimoji="1" lang="zh-CN" altLang="en-US"/>
          </a:p>
        </p:txBody>
      </p:sp>
      <p:sp>
        <p:nvSpPr>
          <p:cNvPr id="21" name="标题 1"/>
          <p:cNvSpPr txBox="1"/>
          <p:nvPr/>
        </p:nvSpPr>
        <p:spPr>
          <a:xfrm>
            <a:off x="1903012" y="2912480"/>
            <a:ext cx="1242950" cy="980736"/>
          </a:xfrm>
          <a:custGeom>
            <a:avLst/>
            <a:gdLst>
              <a:gd name="connsiteX0" fmla="*/ 533630 w 533629"/>
              <a:gd name="connsiteY0" fmla="*/ 138395 h 421054"/>
              <a:gd name="connsiteX1" fmla="*/ 508983 w 533629"/>
              <a:gd name="connsiteY1" fmla="*/ 85580 h 421054"/>
              <a:gd name="connsiteX2" fmla="*/ 463601 w 533629"/>
              <a:gd name="connsiteY2" fmla="*/ 68953 h 421054"/>
              <a:gd name="connsiteX3" fmla="*/ 439540 w 533629"/>
              <a:gd name="connsiteY3" fmla="*/ 68953 h 421054"/>
              <a:gd name="connsiteX4" fmla="*/ 363643 w 533629"/>
              <a:gd name="connsiteY4" fmla="*/ 68953 h 421054"/>
              <a:gd name="connsiteX5" fmla="*/ 356601 w 533629"/>
              <a:gd name="connsiteY5" fmla="*/ 68953 h 421054"/>
              <a:gd name="connsiteX6" fmla="*/ 341147 w 533629"/>
              <a:gd name="connsiteY6" fmla="*/ 68953 h 421054"/>
              <a:gd name="connsiteX7" fmla="*/ 336159 w 533629"/>
              <a:gd name="connsiteY7" fmla="*/ 51348 h 421054"/>
              <a:gd name="connsiteX8" fmla="*/ 268184 w 533629"/>
              <a:gd name="connsiteY8" fmla="*/ 0 h 421054"/>
              <a:gd name="connsiteX9" fmla="*/ 186125 w 533629"/>
              <a:gd name="connsiteY9" fmla="*/ 0 h 421054"/>
              <a:gd name="connsiteX10" fmla="*/ 70225 w 533629"/>
              <a:gd name="connsiteY10" fmla="*/ 0 h 421054"/>
              <a:gd name="connsiteX11" fmla="*/ 51250 w 533629"/>
              <a:gd name="connsiteY11" fmla="*/ 2641 h 421054"/>
              <a:gd name="connsiteX12" fmla="*/ 0 w 533629"/>
              <a:gd name="connsiteY12" fmla="*/ 70420 h 421054"/>
              <a:gd name="connsiteX13" fmla="*/ 0 w 533629"/>
              <a:gd name="connsiteY13" fmla="*/ 108075 h 421054"/>
              <a:gd name="connsiteX14" fmla="*/ 196 w 533629"/>
              <a:gd name="connsiteY14" fmla="*/ 111499 h 421054"/>
              <a:gd name="connsiteX15" fmla="*/ 978 w 533629"/>
              <a:gd name="connsiteY15" fmla="*/ 120301 h 421054"/>
              <a:gd name="connsiteX16" fmla="*/ 49588 w 533629"/>
              <a:gd name="connsiteY16" fmla="*/ 120301 h 421054"/>
              <a:gd name="connsiteX17" fmla="*/ 49588 w 533629"/>
              <a:gd name="connsiteY17" fmla="*/ 96534 h 421054"/>
              <a:gd name="connsiteX18" fmla="*/ 49588 w 533629"/>
              <a:gd name="connsiteY18" fmla="*/ 70127 h 421054"/>
              <a:gd name="connsiteX19" fmla="*/ 59759 w 533629"/>
              <a:gd name="connsiteY19" fmla="*/ 52522 h 421054"/>
              <a:gd name="connsiteX20" fmla="*/ 71105 w 533629"/>
              <a:gd name="connsiteY20" fmla="*/ 49783 h 421054"/>
              <a:gd name="connsiteX21" fmla="*/ 194634 w 533629"/>
              <a:gd name="connsiteY21" fmla="*/ 49783 h 421054"/>
              <a:gd name="connsiteX22" fmla="*/ 266619 w 533629"/>
              <a:gd name="connsiteY22" fmla="*/ 49783 h 421054"/>
              <a:gd name="connsiteX23" fmla="*/ 274444 w 533629"/>
              <a:gd name="connsiteY23" fmla="*/ 50663 h 421054"/>
              <a:gd name="connsiteX24" fmla="*/ 287941 w 533629"/>
              <a:gd name="connsiteY24" fmla="*/ 64356 h 421054"/>
              <a:gd name="connsiteX25" fmla="*/ 293907 w 533629"/>
              <a:gd name="connsiteY25" fmla="*/ 85287 h 421054"/>
              <a:gd name="connsiteX26" fmla="*/ 295374 w 533629"/>
              <a:gd name="connsiteY26" fmla="*/ 90568 h 421054"/>
              <a:gd name="connsiteX27" fmla="*/ 303786 w 533629"/>
              <a:gd name="connsiteY27" fmla="*/ 106217 h 421054"/>
              <a:gd name="connsiteX28" fmla="*/ 331660 w 533629"/>
              <a:gd name="connsiteY28" fmla="*/ 118345 h 421054"/>
              <a:gd name="connsiteX29" fmla="*/ 391420 w 533629"/>
              <a:gd name="connsiteY29" fmla="*/ 118345 h 421054"/>
              <a:gd name="connsiteX30" fmla="*/ 460080 w 533629"/>
              <a:gd name="connsiteY30" fmla="*/ 118345 h 421054"/>
              <a:gd name="connsiteX31" fmla="*/ 462134 w 533629"/>
              <a:gd name="connsiteY31" fmla="*/ 118345 h 421054"/>
              <a:gd name="connsiteX32" fmla="*/ 464090 w 533629"/>
              <a:gd name="connsiteY32" fmla="*/ 118345 h 421054"/>
              <a:gd name="connsiteX33" fmla="*/ 482966 w 533629"/>
              <a:gd name="connsiteY33" fmla="*/ 133701 h 421054"/>
              <a:gd name="connsiteX34" fmla="*/ 483651 w 533629"/>
              <a:gd name="connsiteY34" fmla="*/ 144948 h 421054"/>
              <a:gd name="connsiteX35" fmla="*/ 483651 w 533629"/>
              <a:gd name="connsiteY35" fmla="*/ 317380 h 421054"/>
              <a:gd name="connsiteX36" fmla="*/ 483651 w 533629"/>
              <a:gd name="connsiteY36" fmla="*/ 344570 h 421054"/>
              <a:gd name="connsiteX37" fmla="*/ 483651 w 533629"/>
              <a:gd name="connsiteY37" fmla="*/ 351808 h 421054"/>
              <a:gd name="connsiteX38" fmla="*/ 463992 w 533629"/>
              <a:gd name="connsiteY38" fmla="*/ 371369 h 421054"/>
              <a:gd name="connsiteX39" fmla="*/ 456656 w 533629"/>
              <a:gd name="connsiteY39" fmla="*/ 371369 h 421054"/>
              <a:gd name="connsiteX40" fmla="*/ 447952 w 533629"/>
              <a:gd name="connsiteY40" fmla="*/ 371369 h 421054"/>
              <a:gd name="connsiteX41" fmla="*/ 445702 w 533629"/>
              <a:gd name="connsiteY41" fmla="*/ 371369 h 421054"/>
              <a:gd name="connsiteX42" fmla="*/ 443257 w 533629"/>
              <a:gd name="connsiteY42" fmla="*/ 371467 h 421054"/>
              <a:gd name="connsiteX43" fmla="*/ 434063 w 533629"/>
              <a:gd name="connsiteY43" fmla="*/ 371956 h 421054"/>
              <a:gd name="connsiteX44" fmla="*/ 434063 w 533629"/>
              <a:gd name="connsiteY44" fmla="*/ 420467 h 421054"/>
              <a:gd name="connsiteX45" fmla="*/ 443257 w 533629"/>
              <a:gd name="connsiteY45" fmla="*/ 420956 h 421054"/>
              <a:gd name="connsiteX46" fmla="*/ 446093 w 533629"/>
              <a:gd name="connsiteY46" fmla="*/ 421054 h 421054"/>
              <a:gd name="connsiteX47" fmla="*/ 455483 w 533629"/>
              <a:gd name="connsiteY47" fmla="*/ 421054 h 421054"/>
              <a:gd name="connsiteX48" fmla="*/ 462036 w 533629"/>
              <a:gd name="connsiteY48" fmla="*/ 421054 h 421054"/>
              <a:gd name="connsiteX49" fmla="*/ 475924 w 533629"/>
              <a:gd name="connsiteY49" fmla="*/ 419783 h 421054"/>
              <a:gd name="connsiteX50" fmla="*/ 533336 w 533629"/>
              <a:gd name="connsiteY50" fmla="*/ 351514 h 421054"/>
              <a:gd name="connsiteX51" fmla="*/ 533336 w 533629"/>
              <a:gd name="connsiteY51" fmla="*/ 138395 h 421054"/>
            </a:gdLst>
            <a:ahLst/>
            <a:cxnLst/>
            <a:rect l="l" t="t" r="r" b="b"/>
            <a:pathLst>
              <a:path w="533629" h="421054">
                <a:moveTo>
                  <a:pt x="533630" y="138395"/>
                </a:moveTo>
                <a:cubicBezTo>
                  <a:pt x="533630" y="117367"/>
                  <a:pt x="525316" y="99566"/>
                  <a:pt x="508983" y="85580"/>
                </a:cubicBezTo>
                <a:cubicBezTo>
                  <a:pt x="496072" y="74528"/>
                  <a:pt x="480814" y="68953"/>
                  <a:pt x="463601" y="68953"/>
                </a:cubicBezTo>
                <a:lnTo>
                  <a:pt x="439540" y="68953"/>
                </a:lnTo>
                <a:cubicBezTo>
                  <a:pt x="439540" y="68953"/>
                  <a:pt x="363643" y="68953"/>
                  <a:pt x="363643" y="68953"/>
                </a:cubicBezTo>
                <a:lnTo>
                  <a:pt x="356601" y="68953"/>
                </a:lnTo>
                <a:cubicBezTo>
                  <a:pt x="356601" y="68953"/>
                  <a:pt x="341147" y="68953"/>
                  <a:pt x="341147" y="68953"/>
                </a:cubicBezTo>
                <a:lnTo>
                  <a:pt x="336159" y="51348"/>
                </a:lnTo>
                <a:cubicBezTo>
                  <a:pt x="327357" y="20637"/>
                  <a:pt x="299971" y="0"/>
                  <a:pt x="268184" y="0"/>
                </a:cubicBezTo>
                <a:lnTo>
                  <a:pt x="186125" y="0"/>
                </a:lnTo>
                <a:cubicBezTo>
                  <a:pt x="186125" y="0"/>
                  <a:pt x="70225" y="0"/>
                  <a:pt x="70225" y="0"/>
                </a:cubicBezTo>
                <a:cubicBezTo>
                  <a:pt x="64063" y="0"/>
                  <a:pt x="57706" y="880"/>
                  <a:pt x="51250" y="2641"/>
                </a:cubicBezTo>
                <a:cubicBezTo>
                  <a:pt x="21126" y="10856"/>
                  <a:pt x="0" y="38829"/>
                  <a:pt x="0" y="70420"/>
                </a:cubicBezTo>
                <a:cubicBezTo>
                  <a:pt x="0" y="82939"/>
                  <a:pt x="0" y="95556"/>
                  <a:pt x="0" y="108075"/>
                </a:cubicBezTo>
                <a:cubicBezTo>
                  <a:pt x="0" y="109151"/>
                  <a:pt x="98" y="110325"/>
                  <a:pt x="196" y="111499"/>
                </a:cubicBezTo>
                <a:lnTo>
                  <a:pt x="978" y="120301"/>
                </a:lnTo>
                <a:lnTo>
                  <a:pt x="49588" y="120301"/>
                </a:lnTo>
                <a:lnTo>
                  <a:pt x="49588" y="96534"/>
                </a:lnTo>
                <a:cubicBezTo>
                  <a:pt x="49588" y="87732"/>
                  <a:pt x="49588" y="78929"/>
                  <a:pt x="49588" y="70127"/>
                </a:cubicBezTo>
                <a:cubicBezTo>
                  <a:pt x="49685" y="62302"/>
                  <a:pt x="52913" y="56727"/>
                  <a:pt x="59759" y="52522"/>
                </a:cubicBezTo>
                <a:cubicBezTo>
                  <a:pt x="62791" y="50663"/>
                  <a:pt x="66410" y="49783"/>
                  <a:pt x="71105" y="49783"/>
                </a:cubicBezTo>
                <a:lnTo>
                  <a:pt x="194634" y="49783"/>
                </a:lnTo>
                <a:cubicBezTo>
                  <a:pt x="218596" y="49783"/>
                  <a:pt x="242657" y="49783"/>
                  <a:pt x="266619" y="49783"/>
                </a:cubicBezTo>
                <a:cubicBezTo>
                  <a:pt x="269945" y="49783"/>
                  <a:pt x="272488" y="50077"/>
                  <a:pt x="274444" y="50663"/>
                </a:cubicBezTo>
                <a:cubicBezTo>
                  <a:pt x="281388" y="52815"/>
                  <a:pt x="285789" y="57314"/>
                  <a:pt x="287941" y="64356"/>
                </a:cubicBezTo>
                <a:cubicBezTo>
                  <a:pt x="289995" y="71300"/>
                  <a:pt x="291951" y="78342"/>
                  <a:pt x="293907" y="85287"/>
                </a:cubicBezTo>
                <a:lnTo>
                  <a:pt x="295374" y="90568"/>
                </a:lnTo>
                <a:cubicBezTo>
                  <a:pt x="297135" y="96828"/>
                  <a:pt x="299873" y="101914"/>
                  <a:pt x="303786" y="106217"/>
                </a:cubicBezTo>
                <a:cubicBezTo>
                  <a:pt x="311219" y="114335"/>
                  <a:pt x="320608" y="118345"/>
                  <a:pt x="331660" y="118345"/>
                </a:cubicBezTo>
                <a:lnTo>
                  <a:pt x="391420" y="118345"/>
                </a:lnTo>
                <a:cubicBezTo>
                  <a:pt x="391420" y="118345"/>
                  <a:pt x="460080" y="118345"/>
                  <a:pt x="460080" y="118345"/>
                </a:cubicBezTo>
                <a:lnTo>
                  <a:pt x="462134" y="118345"/>
                </a:lnTo>
                <a:cubicBezTo>
                  <a:pt x="462818" y="118345"/>
                  <a:pt x="463405" y="118345"/>
                  <a:pt x="464090" y="118345"/>
                </a:cubicBezTo>
                <a:cubicBezTo>
                  <a:pt x="473283" y="118736"/>
                  <a:pt x="481010" y="125094"/>
                  <a:pt x="482966" y="133701"/>
                </a:cubicBezTo>
                <a:cubicBezTo>
                  <a:pt x="483651" y="136830"/>
                  <a:pt x="483651" y="140645"/>
                  <a:pt x="483651" y="144948"/>
                </a:cubicBezTo>
                <a:cubicBezTo>
                  <a:pt x="483651" y="202458"/>
                  <a:pt x="483651" y="259870"/>
                  <a:pt x="483651" y="317380"/>
                </a:cubicBezTo>
                <a:lnTo>
                  <a:pt x="483651" y="344570"/>
                </a:lnTo>
                <a:cubicBezTo>
                  <a:pt x="483651" y="347015"/>
                  <a:pt x="483651" y="349363"/>
                  <a:pt x="483651" y="351808"/>
                </a:cubicBezTo>
                <a:cubicBezTo>
                  <a:pt x="483357" y="362664"/>
                  <a:pt x="474751" y="371173"/>
                  <a:pt x="463992" y="371369"/>
                </a:cubicBezTo>
                <a:cubicBezTo>
                  <a:pt x="461547" y="371369"/>
                  <a:pt x="459102" y="371369"/>
                  <a:pt x="456656" y="371369"/>
                </a:cubicBezTo>
                <a:lnTo>
                  <a:pt x="447952" y="371369"/>
                </a:lnTo>
                <a:cubicBezTo>
                  <a:pt x="447952" y="371369"/>
                  <a:pt x="445702" y="371369"/>
                  <a:pt x="445702" y="371369"/>
                </a:cubicBezTo>
                <a:cubicBezTo>
                  <a:pt x="444920" y="371369"/>
                  <a:pt x="444137" y="371369"/>
                  <a:pt x="443257" y="371467"/>
                </a:cubicBezTo>
                <a:lnTo>
                  <a:pt x="434063" y="371956"/>
                </a:lnTo>
                <a:lnTo>
                  <a:pt x="434063" y="420467"/>
                </a:lnTo>
                <a:lnTo>
                  <a:pt x="443257" y="420956"/>
                </a:lnTo>
                <a:cubicBezTo>
                  <a:pt x="444235" y="420956"/>
                  <a:pt x="445213" y="421054"/>
                  <a:pt x="446093" y="421054"/>
                </a:cubicBezTo>
                <a:lnTo>
                  <a:pt x="455483" y="421054"/>
                </a:lnTo>
                <a:cubicBezTo>
                  <a:pt x="457634" y="421054"/>
                  <a:pt x="459884" y="421054"/>
                  <a:pt x="462036" y="421054"/>
                </a:cubicBezTo>
                <a:cubicBezTo>
                  <a:pt x="466437" y="420859"/>
                  <a:pt x="471132" y="420663"/>
                  <a:pt x="475924" y="419783"/>
                </a:cubicBezTo>
                <a:cubicBezTo>
                  <a:pt x="508689" y="414110"/>
                  <a:pt x="533336" y="384768"/>
                  <a:pt x="533336" y="351514"/>
                </a:cubicBezTo>
                <a:cubicBezTo>
                  <a:pt x="533336" y="280507"/>
                  <a:pt x="533336" y="209402"/>
                  <a:pt x="533336" y="138395"/>
                </a:cubicBezTo>
                <a:close/>
              </a:path>
            </a:pathLst>
          </a:custGeom>
          <a:solidFill>
            <a:schemeClr val="bg1"/>
          </a:solidFill>
          <a:ln w="9676"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3575116" y="1523789"/>
            <a:ext cx="506293" cy="506293"/>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1141207" y="4655326"/>
            <a:ext cx="506293" cy="506293"/>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合同的概念与分类</a:t>
            </a:r>
            <a:endParaRPr kumimoji="1" lang="zh-CN" altLang="en-US" dirty="0"/>
          </a:p>
        </p:txBody>
      </p:sp>
      <p:sp>
        <p:nvSpPr>
          <p:cNvPr id="29"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2342753" y="3199808"/>
            <a:ext cx="7253624" cy="7253624"/>
          </a:xfrm>
          <a:prstGeom prst="ellipse">
            <a:avLst/>
          </a:prstGeom>
          <a:solidFill>
            <a:schemeClr val="accent1">
              <a:lumMod val="20000"/>
              <a:lumOff val="80000"/>
              <a:alpha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custDataLst>
              <p:tags r:id="rId1"/>
            </p:custDataLst>
          </p:nvPr>
        </p:nvSpPr>
        <p:spPr>
          <a:xfrm>
            <a:off x="1938615" y="1349375"/>
            <a:ext cx="3989653" cy="4886326"/>
          </a:xfrm>
          <a:prstGeom prst="roundRect">
            <a:avLst>
              <a:gd name="adj" fmla="val 5972"/>
            </a:avLst>
          </a:prstGeom>
          <a:solidFill>
            <a:schemeClr val="bg1"/>
          </a:solidFill>
          <a:ln w="12700" cap="sq">
            <a:noFill/>
            <a:miter/>
          </a:ln>
          <a:effectLst>
            <a:outerShdw blurRad="508000" sx="101000" sy="101000" algn="ctr" rotWithShape="0">
              <a:schemeClr val="tx1">
                <a:lumMod val="85000"/>
                <a:lumOff val="1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2"/>
            </p:custDataLst>
          </p:nvPr>
        </p:nvSpPr>
        <p:spPr>
          <a:xfrm>
            <a:off x="2397355" y="4085776"/>
            <a:ext cx="3072173" cy="1576543"/>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《民法典》合同编是调整因合同产生的民事关系的法律规范的总称。它包括3个分篇、29章内容，3个分编分别是通则、典型合同和准合同。</a:t>
            </a:r>
            <a:endParaRPr kumimoji="1" lang="zh-CN" altLang="en-US"/>
          </a:p>
        </p:txBody>
      </p:sp>
      <p:sp>
        <p:nvSpPr>
          <p:cNvPr id="6" name="标题 1"/>
          <p:cNvSpPr txBox="1"/>
          <p:nvPr>
            <p:custDataLst>
              <p:tags r:id="rId3"/>
            </p:custDataLst>
          </p:nvPr>
        </p:nvSpPr>
        <p:spPr>
          <a:xfrm>
            <a:off x="2397355" y="3303787"/>
            <a:ext cx="3072173" cy="715819"/>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《民法典》合同编的概念</a:t>
            </a:r>
            <a:endParaRPr kumimoji="1" lang="zh-CN" altLang="en-US"/>
          </a:p>
        </p:txBody>
      </p:sp>
      <p:sp>
        <p:nvSpPr>
          <p:cNvPr id="7" name="标题 1"/>
          <p:cNvSpPr txBox="1"/>
          <p:nvPr>
            <p:custDataLst>
              <p:tags r:id="rId4"/>
            </p:custDataLst>
          </p:nvPr>
        </p:nvSpPr>
        <p:spPr>
          <a:xfrm>
            <a:off x="2113376" y="1478564"/>
            <a:ext cx="426120" cy="426120"/>
          </a:xfrm>
          <a:prstGeom prst="ellipse">
            <a:avLst/>
          </a:prstGeom>
          <a:solidFill>
            <a:schemeClr val="bg1">
              <a:lumMod val="8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custDataLst>
              <p:tags r:id="rId5"/>
            </p:custDataLst>
          </p:nvPr>
        </p:nvSpPr>
        <p:spPr>
          <a:xfrm>
            <a:off x="6634441" y="1349375"/>
            <a:ext cx="3618944" cy="4432300"/>
          </a:xfrm>
          <a:prstGeom prst="roundRect">
            <a:avLst>
              <a:gd name="adj" fmla="val 5972"/>
            </a:avLst>
          </a:prstGeom>
          <a:solidFill>
            <a:schemeClr val="bg1"/>
          </a:solidFill>
          <a:ln w="12700" cap="sq">
            <a:noFill/>
            <a:miter/>
          </a:ln>
          <a:effectLst>
            <a:outerShdw blurRad="63500" sx="101000" sy="101000" algn="ctr" rotWithShape="0">
              <a:schemeClr val="tx1">
                <a:lumMod val="85000"/>
                <a:lumOff val="1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custDataLst>
              <p:tags r:id="rId6"/>
            </p:custDataLst>
          </p:nvPr>
        </p:nvSpPr>
        <p:spPr>
          <a:xfrm>
            <a:off x="6907827" y="4047676"/>
            <a:ext cx="3072173" cy="1430054"/>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《民法典》合同编调整因合同产生的民事关系。合同是民事主体之间设立、变更、终止民事法律关系的协议。《民法典》合同编调整的是平等主体之间的民事关系。</a:t>
            </a:r>
            <a:endParaRPr kumimoji="1" lang="zh-CN" altLang="en-US"/>
          </a:p>
        </p:txBody>
      </p:sp>
      <p:sp>
        <p:nvSpPr>
          <p:cNvPr id="10" name="标题 1"/>
          <p:cNvSpPr txBox="1"/>
          <p:nvPr>
            <p:custDataLst>
              <p:tags r:id="rId7"/>
            </p:custDataLst>
          </p:nvPr>
        </p:nvSpPr>
        <p:spPr>
          <a:xfrm>
            <a:off x="6907827" y="3332199"/>
            <a:ext cx="3072173" cy="64930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《民法典》合同编的调整范围</a:t>
            </a:r>
            <a:endParaRPr kumimoji="1" lang="zh-CN" altLang="en-US"/>
          </a:p>
        </p:txBody>
      </p:sp>
      <p:sp>
        <p:nvSpPr>
          <p:cNvPr id="11" name="标题 1"/>
          <p:cNvSpPr txBox="1"/>
          <p:nvPr>
            <p:custDataLst>
              <p:tags r:id="rId8"/>
            </p:custDataLst>
          </p:nvPr>
        </p:nvSpPr>
        <p:spPr>
          <a:xfrm>
            <a:off x="6792964" y="1466560"/>
            <a:ext cx="386526" cy="386526"/>
          </a:xfrm>
          <a:prstGeom prst="ellipse">
            <a:avLst/>
          </a:prstGeom>
          <a:solidFill>
            <a:schemeClr val="bg1">
              <a:lumMod val="8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9"/>
            </p:custDataLst>
          </p:nvPr>
        </p:nvSpPr>
        <p:spPr>
          <a:xfrm>
            <a:off x="3051911" y="1583680"/>
            <a:ext cx="1763061" cy="1763059"/>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custDataLst>
              <p:tags r:id="rId10"/>
            </p:custDataLst>
          </p:nvPr>
        </p:nvSpPr>
        <p:spPr>
          <a:xfrm>
            <a:off x="3217150" y="2485882"/>
            <a:ext cx="1432583" cy="713926"/>
          </a:xfrm>
          <a:prstGeom prst="rect">
            <a:avLst/>
          </a:prstGeom>
          <a:noFill/>
          <a:ln>
            <a:noFill/>
          </a:ln>
        </p:spPr>
        <p:txBody>
          <a:bodyPr vert="horz" wrap="square" lIns="91440" tIns="45720" rIns="91440" bIns="45720" rtlCol="0" anchor="b"/>
          <a:lstStyle/>
          <a:p>
            <a:pPr algn="ctr">
              <a:lnSpc>
                <a:spcPct val="110000"/>
              </a:lnSpc>
            </a:pPr>
            <a:r>
              <a:rPr kumimoji="1" lang="en-US" altLang="zh-CN" sz="4400">
                <a:ln w="12700">
                  <a:noFill/>
                </a:ln>
                <a:solidFill>
                  <a:srgbClr val="FFFFFF">
                    <a:alpha val="100000"/>
                  </a:srgbClr>
                </a:solidFill>
                <a:latin typeface="OPPOSans R" panose="00020600040101010101" charset="-122"/>
                <a:ea typeface="OPPOSans R" panose="00020600040101010101" charset="-122"/>
                <a:cs typeface="OPPOSans R" panose="00020600040101010101" charset="-122"/>
              </a:rPr>
              <a:t>01</a:t>
            </a:r>
            <a:endParaRPr kumimoji="1" lang="zh-CN" altLang="en-US"/>
          </a:p>
        </p:txBody>
      </p:sp>
      <p:sp>
        <p:nvSpPr>
          <p:cNvPr id="14" name="标题 1"/>
          <p:cNvSpPr txBox="1"/>
          <p:nvPr>
            <p:custDataLst>
              <p:tags r:id="rId11"/>
            </p:custDataLst>
          </p:nvPr>
        </p:nvSpPr>
        <p:spPr>
          <a:xfrm>
            <a:off x="3538155" y="2027717"/>
            <a:ext cx="790573" cy="790573"/>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5" name="标题 1"/>
          <p:cNvSpPr txBox="1"/>
          <p:nvPr>
            <p:custDataLst>
              <p:tags r:id="rId12"/>
            </p:custDataLst>
          </p:nvPr>
        </p:nvSpPr>
        <p:spPr>
          <a:xfrm>
            <a:off x="7562383" y="1583680"/>
            <a:ext cx="1763061" cy="1763059"/>
          </a:xfrm>
          <a:custGeom>
            <a:avLst/>
            <a:gdLst>
              <a:gd name="T0" fmla="*/ 22 w 562"/>
              <a:gd name="T1" fmla="*/ 241 h 525"/>
              <a:gd name="T2" fmla="*/ 241 w 562"/>
              <a:gd name="T3" fmla="*/ 22 h 525"/>
              <a:gd name="T4" fmla="*/ 321 w 562"/>
              <a:gd name="T5" fmla="*/ 22 h 525"/>
              <a:gd name="T6" fmla="*/ 540 w 562"/>
              <a:gd name="T7" fmla="*/ 241 h 525"/>
              <a:gd name="T8" fmla="*/ 540 w 562"/>
              <a:gd name="T9" fmla="*/ 321 h 525"/>
              <a:gd name="T10" fmla="*/ 401 w 562"/>
              <a:gd name="T11" fmla="*/ 459 h 525"/>
              <a:gd name="T12" fmla="*/ 161 w 562"/>
              <a:gd name="T13" fmla="*/ 459 h 525"/>
              <a:gd name="T14" fmla="*/ 22 w 562"/>
              <a:gd name="T15" fmla="*/ 321 h 525"/>
              <a:gd name="T16" fmla="*/ 22 w 562"/>
              <a:gd name="T17" fmla="*/ 241 h 525"/>
            </a:gdLst>
            <a:ahLst/>
            <a:cxnLst/>
            <a:rect l="0" t="0" r="r" b="b"/>
            <a:pathLst>
              <a:path w="562" h="525">
                <a:moveTo>
                  <a:pt x="22" y="241"/>
                </a:moveTo>
                <a:cubicBezTo>
                  <a:pt x="241" y="22"/>
                  <a:pt x="241" y="22"/>
                  <a:pt x="241" y="22"/>
                </a:cubicBezTo>
                <a:cubicBezTo>
                  <a:pt x="263" y="0"/>
                  <a:pt x="299" y="0"/>
                  <a:pt x="321" y="22"/>
                </a:cubicBezTo>
                <a:cubicBezTo>
                  <a:pt x="540" y="241"/>
                  <a:pt x="540" y="241"/>
                  <a:pt x="540" y="241"/>
                </a:cubicBezTo>
                <a:cubicBezTo>
                  <a:pt x="562" y="263"/>
                  <a:pt x="562" y="299"/>
                  <a:pt x="540" y="321"/>
                </a:cubicBezTo>
                <a:cubicBezTo>
                  <a:pt x="401" y="459"/>
                  <a:pt x="401" y="459"/>
                  <a:pt x="401" y="459"/>
                </a:cubicBezTo>
                <a:cubicBezTo>
                  <a:pt x="335" y="525"/>
                  <a:pt x="227" y="525"/>
                  <a:pt x="161" y="459"/>
                </a:cubicBezTo>
                <a:cubicBezTo>
                  <a:pt x="22" y="321"/>
                  <a:pt x="22" y="321"/>
                  <a:pt x="22" y="321"/>
                </a:cubicBezTo>
                <a:cubicBezTo>
                  <a:pt x="0" y="299"/>
                  <a:pt x="0" y="263"/>
                  <a:pt x="22" y="241"/>
                </a:cubicBezTo>
                <a:close/>
              </a:path>
            </a:pathLst>
          </a:cu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custDataLst>
              <p:tags r:id="rId13"/>
            </p:custDataLst>
          </p:nvPr>
        </p:nvSpPr>
        <p:spPr>
          <a:xfrm>
            <a:off x="7727623" y="2485882"/>
            <a:ext cx="1432583" cy="713926"/>
          </a:xfrm>
          <a:prstGeom prst="rect">
            <a:avLst/>
          </a:prstGeom>
          <a:noFill/>
          <a:ln>
            <a:noFill/>
          </a:ln>
        </p:spPr>
        <p:txBody>
          <a:bodyPr vert="horz" wrap="square" lIns="91440" tIns="45720" rIns="91440" bIns="45720" rtlCol="0" anchor="b"/>
          <a:lstStyle/>
          <a:p>
            <a:pPr algn="ctr">
              <a:lnSpc>
                <a:spcPct val="110000"/>
              </a:lnSpc>
            </a:pPr>
            <a:r>
              <a:rPr kumimoji="1" lang="en-US" altLang="zh-CN" sz="4400">
                <a:ln w="12700">
                  <a:noFill/>
                </a:ln>
                <a:solidFill>
                  <a:srgbClr val="FFFFFF">
                    <a:alpha val="100000"/>
                  </a:srgbClr>
                </a:solidFill>
                <a:latin typeface="OPPOSans R" panose="00020600040101010101" charset="-122"/>
                <a:ea typeface="OPPOSans R" panose="00020600040101010101" charset="-122"/>
                <a:cs typeface="OPPOSans R" panose="00020600040101010101" charset="-122"/>
              </a:rPr>
              <a:t>02</a:t>
            </a:r>
            <a:endParaRPr kumimoji="1" lang="zh-CN" altLang="en-US"/>
          </a:p>
        </p:txBody>
      </p:sp>
      <p:sp>
        <p:nvSpPr>
          <p:cNvPr id="17" name="标题 1"/>
          <p:cNvSpPr txBox="1"/>
          <p:nvPr>
            <p:custDataLst>
              <p:tags r:id="rId14"/>
            </p:custDataLst>
          </p:nvPr>
        </p:nvSpPr>
        <p:spPr>
          <a:xfrm>
            <a:off x="7994498" y="2038451"/>
            <a:ext cx="898830" cy="786914"/>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gradFill>
            <a:gsLst>
              <a:gs pos="0">
                <a:schemeClr val="bg1">
                  <a:alpha val="25000"/>
                </a:schemeClr>
              </a:gs>
              <a:gs pos="100000">
                <a:schemeClr val="bg1">
                  <a:alpha val="0"/>
                </a:schemeClr>
              </a:gs>
            </a:gsLst>
            <a:lin ang="5400000" scaled="0"/>
          </a:gra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8"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en-US" altLang="zh-CN"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a:t>
            </a:r>
            <a:r>
              <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民法典》合同编的概念和调整范围</a:t>
            </a:r>
            <a:endParaRPr kumimoji="1" lang="zh-CN" altLang="en-US" dirty="0"/>
          </a:p>
        </p:txBody>
      </p:sp>
      <p:sp>
        <p:nvSpPr>
          <p:cNvPr id="23"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16000" y="5612703"/>
            <a:ext cx="11160000" cy="144000"/>
          </a:xfrm>
          <a:prstGeom prst="roundRect">
            <a:avLst/>
          </a:prstGeom>
          <a:solidFill>
            <a:schemeClr val="bg1">
              <a:lumMod val="9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128933" y="5177114"/>
            <a:ext cx="10800" cy="344955"/>
          </a:xfrm>
          <a:prstGeom prst="roundRect">
            <a:avLst/>
          </a:prstGeom>
          <a:solidFill>
            <a:schemeClr val="bg1">
              <a:lumMod val="95000"/>
            </a:schemeClr>
          </a:solidFill>
          <a:ln w="12700" cap="rnd">
            <a:solidFill>
              <a:schemeClr val="bg1">
                <a:lumMod val="9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810333" y="3319227"/>
            <a:ext cx="648000" cy="324000"/>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660399" y="4205638"/>
            <a:ext cx="2947868" cy="941027"/>
          </a:xfrm>
          <a:prstGeom prst="rect">
            <a:avLst/>
          </a:prstGeom>
          <a:noFill/>
          <a:ln>
            <a:noFill/>
          </a:ln>
        </p:spPr>
        <p:txBody>
          <a:bodyPr vert="horz" wrap="square" lIns="0" tIns="0" rIns="0" bIns="0" rtlCol="0" anchor="t"/>
          <a:lstStyle/>
          <a:p>
            <a:pPr algn="ctr">
              <a:lnSpc>
                <a:spcPct val="13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平等原则是指合同当事人的法律地位平等，一方不得将自己的意志强加给另一方。</a:t>
            </a:r>
            <a:endParaRPr kumimoji="1" lang="zh-CN" altLang="en-US" sz="2000"/>
          </a:p>
        </p:txBody>
      </p:sp>
      <p:sp>
        <p:nvSpPr>
          <p:cNvPr id="7" name="标题 1"/>
          <p:cNvSpPr txBox="1"/>
          <p:nvPr/>
        </p:nvSpPr>
        <p:spPr>
          <a:xfrm>
            <a:off x="660399" y="3706449"/>
            <a:ext cx="2947868" cy="468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平等原则</a:t>
            </a:r>
            <a:endParaRPr kumimoji="1" lang="zh-CN" altLang="en-US"/>
          </a:p>
        </p:txBody>
      </p:sp>
      <p:sp>
        <p:nvSpPr>
          <p:cNvPr id="8" name="标题 1"/>
          <p:cNvSpPr txBox="1"/>
          <p:nvPr/>
        </p:nvSpPr>
        <p:spPr>
          <a:xfrm>
            <a:off x="1897819" y="3342728"/>
            <a:ext cx="473028" cy="276999"/>
          </a:xfrm>
          <a:prstGeom prst="rect">
            <a:avLst/>
          </a:prstGeom>
          <a:noFill/>
          <a:ln>
            <a:noFill/>
          </a:ln>
        </p:spPr>
        <p:txBody>
          <a:bodyPr vert="horz" wrap="square" lIns="0" tIns="0" rIns="0" bIns="0" rtlCol="0" anchor="ctr"/>
          <a:lstStyle/>
          <a:p>
            <a:pPr algn="ctr">
              <a:lnSpc>
                <a:spcPct val="10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01</a:t>
            </a:r>
            <a:endParaRPr kumimoji="1" lang="zh-CN" altLang="en-US"/>
          </a:p>
        </p:txBody>
      </p:sp>
      <p:sp>
        <p:nvSpPr>
          <p:cNvPr id="9" name="标题 1"/>
          <p:cNvSpPr txBox="1"/>
          <p:nvPr/>
        </p:nvSpPr>
        <p:spPr>
          <a:xfrm>
            <a:off x="1967004" y="5522069"/>
            <a:ext cx="334658" cy="334658"/>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2034590" y="5589655"/>
            <a:ext cx="199486" cy="199486"/>
          </a:xfrm>
          <a:prstGeom prst="ellipse">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4106592" y="3362069"/>
            <a:ext cx="10800" cy="2160000"/>
          </a:xfrm>
          <a:prstGeom prst="roundRect">
            <a:avLst/>
          </a:prstGeom>
          <a:solidFill>
            <a:schemeClr val="bg1">
              <a:lumMod val="95000"/>
            </a:schemeClr>
          </a:solidFill>
          <a:ln w="12700" cap="rnd">
            <a:solidFill>
              <a:schemeClr val="bg1">
                <a:lumMod val="9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a:off x="3787992" y="1407673"/>
            <a:ext cx="648000" cy="324000"/>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2638058" y="2294084"/>
            <a:ext cx="2947868" cy="941027"/>
          </a:xfrm>
          <a:prstGeom prst="rect">
            <a:avLst/>
          </a:prstGeom>
          <a:noFill/>
          <a:ln>
            <a:noFill/>
          </a:ln>
        </p:spPr>
        <p:txBody>
          <a:bodyPr vert="horz" wrap="square" lIns="0" tIns="0" rIns="0" bIns="0" rtlCol="0" anchor="t"/>
          <a:lstStyle/>
          <a:p>
            <a:pPr algn="ctr">
              <a:lnSpc>
                <a:spcPct val="130000"/>
              </a:lnSpc>
            </a:pPr>
            <a:r>
              <a:rPr kumimoji="1" lang="en-US" altLang="zh-CN" sz="1600" dirty="0" err="1">
                <a:ln w="12700">
                  <a:noFill/>
                </a:ln>
                <a:latin typeface="Source Han Sans CN Normal" panose="020B0400000000000000" charset="-122"/>
                <a:ea typeface="Source Han Sans CN Normal" panose="020B0400000000000000" charset="-122"/>
                <a:cs typeface="Source Han Sans CN Normal" panose="020B0400000000000000" charset="-122"/>
              </a:rPr>
              <a:t>合同自由原则是指当事人依法享有自愿订立合同的权利，任何单位和个人不得非法干预</a:t>
            </a: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000" dirty="0"/>
          </a:p>
        </p:txBody>
      </p:sp>
      <p:sp>
        <p:nvSpPr>
          <p:cNvPr id="14" name="标题 1"/>
          <p:cNvSpPr txBox="1"/>
          <p:nvPr/>
        </p:nvSpPr>
        <p:spPr>
          <a:xfrm>
            <a:off x="2638058" y="1794895"/>
            <a:ext cx="2947868" cy="468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合同自由原则</a:t>
            </a:r>
            <a:endParaRPr kumimoji="1" lang="zh-CN" altLang="en-US"/>
          </a:p>
        </p:txBody>
      </p:sp>
      <p:sp>
        <p:nvSpPr>
          <p:cNvPr id="15" name="标题 1"/>
          <p:cNvSpPr txBox="1"/>
          <p:nvPr/>
        </p:nvSpPr>
        <p:spPr>
          <a:xfrm>
            <a:off x="3875478" y="1431174"/>
            <a:ext cx="473028" cy="276999"/>
          </a:xfrm>
          <a:prstGeom prst="rect">
            <a:avLst/>
          </a:prstGeom>
          <a:noFill/>
          <a:ln>
            <a:noFill/>
          </a:ln>
        </p:spPr>
        <p:txBody>
          <a:bodyPr vert="horz" wrap="square" lIns="0" tIns="0" rIns="0" bIns="0" rtlCol="0" anchor="ctr"/>
          <a:lstStyle/>
          <a:p>
            <a:pPr algn="ctr">
              <a:lnSpc>
                <a:spcPct val="10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02</a:t>
            </a:r>
            <a:endParaRPr kumimoji="1" lang="zh-CN" altLang="en-US"/>
          </a:p>
        </p:txBody>
      </p:sp>
      <p:sp>
        <p:nvSpPr>
          <p:cNvPr id="16" name="标题 1"/>
          <p:cNvSpPr txBox="1"/>
          <p:nvPr/>
        </p:nvSpPr>
        <p:spPr>
          <a:xfrm>
            <a:off x="3944663" y="5522069"/>
            <a:ext cx="334658" cy="334658"/>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a:off x="4012249" y="5589655"/>
            <a:ext cx="199486" cy="199486"/>
          </a:xfrm>
          <a:prstGeom prst="ellipse">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6084249" y="5177114"/>
            <a:ext cx="10800" cy="344955"/>
          </a:xfrm>
          <a:prstGeom prst="roundRect">
            <a:avLst/>
          </a:prstGeom>
          <a:solidFill>
            <a:schemeClr val="bg1">
              <a:lumMod val="95000"/>
            </a:schemeClr>
          </a:solidFill>
          <a:ln w="12700" cap="rnd">
            <a:solidFill>
              <a:schemeClr val="bg1">
                <a:lumMod val="9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a:off x="5765649" y="3319227"/>
            <a:ext cx="648000" cy="324000"/>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4615715" y="4205638"/>
            <a:ext cx="2947868" cy="941027"/>
          </a:xfrm>
          <a:prstGeom prst="rect">
            <a:avLst/>
          </a:prstGeom>
          <a:noFill/>
          <a:ln>
            <a:noFill/>
          </a:ln>
        </p:spPr>
        <p:txBody>
          <a:bodyPr vert="horz" wrap="square" lIns="0" tIns="0" rIns="0" bIns="0" rtlCol="0" anchor="t"/>
          <a:lstStyle/>
          <a:p>
            <a:pPr algn="ctr">
              <a:lnSpc>
                <a:spcPct val="13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公平原则是指当事人应遵循公平原则确定各方的权利和义务。</a:t>
            </a:r>
            <a:endParaRPr kumimoji="1" lang="zh-CN" altLang="en-US" sz="2000"/>
          </a:p>
        </p:txBody>
      </p:sp>
      <p:sp>
        <p:nvSpPr>
          <p:cNvPr id="21" name="标题 1"/>
          <p:cNvSpPr txBox="1"/>
          <p:nvPr/>
        </p:nvSpPr>
        <p:spPr>
          <a:xfrm>
            <a:off x="4615715" y="3706449"/>
            <a:ext cx="2947868" cy="468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公平原则</a:t>
            </a:r>
            <a:endParaRPr kumimoji="1" lang="zh-CN" altLang="en-US"/>
          </a:p>
        </p:txBody>
      </p:sp>
      <p:sp>
        <p:nvSpPr>
          <p:cNvPr id="22" name="标题 1"/>
          <p:cNvSpPr txBox="1"/>
          <p:nvPr/>
        </p:nvSpPr>
        <p:spPr>
          <a:xfrm>
            <a:off x="5853135" y="3342728"/>
            <a:ext cx="473028" cy="276999"/>
          </a:xfrm>
          <a:prstGeom prst="rect">
            <a:avLst/>
          </a:prstGeom>
          <a:noFill/>
          <a:ln>
            <a:noFill/>
          </a:ln>
        </p:spPr>
        <p:txBody>
          <a:bodyPr vert="horz" wrap="square" lIns="0" tIns="0" rIns="0" bIns="0" rtlCol="0" anchor="ctr"/>
          <a:lstStyle/>
          <a:p>
            <a:pPr algn="ctr">
              <a:lnSpc>
                <a:spcPct val="10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03</a:t>
            </a:r>
            <a:endParaRPr kumimoji="1" lang="zh-CN" altLang="en-US"/>
          </a:p>
        </p:txBody>
      </p:sp>
      <p:sp>
        <p:nvSpPr>
          <p:cNvPr id="23" name="标题 1"/>
          <p:cNvSpPr txBox="1"/>
          <p:nvPr/>
        </p:nvSpPr>
        <p:spPr>
          <a:xfrm>
            <a:off x="5922320" y="5522069"/>
            <a:ext cx="334658" cy="334658"/>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a:off x="5989906" y="5589655"/>
            <a:ext cx="199486" cy="199486"/>
          </a:xfrm>
          <a:prstGeom prst="ellipse">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8061907" y="3362069"/>
            <a:ext cx="10800" cy="2160000"/>
          </a:xfrm>
          <a:prstGeom prst="roundRect">
            <a:avLst/>
          </a:prstGeom>
          <a:solidFill>
            <a:schemeClr val="bg1">
              <a:lumMod val="95000"/>
            </a:schemeClr>
          </a:solidFill>
          <a:ln w="12700" cap="rnd">
            <a:solidFill>
              <a:schemeClr val="bg1">
                <a:lumMod val="9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7743307" y="1407673"/>
            <a:ext cx="648000" cy="324000"/>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6593373" y="2294084"/>
            <a:ext cx="2947868" cy="941027"/>
          </a:xfrm>
          <a:prstGeom prst="rect">
            <a:avLst/>
          </a:prstGeom>
          <a:noFill/>
          <a:ln>
            <a:noFill/>
          </a:ln>
        </p:spPr>
        <p:txBody>
          <a:bodyPr vert="horz" wrap="square" lIns="0" tIns="0" rIns="0" bIns="0" rtlCol="0" anchor="t"/>
          <a:lstStyle/>
          <a:p>
            <a:pPr algn="ctr">
              <a:lnSpc>
                <a:spcPct val="13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诚实信用原则是指合同当事人按照社会生活中具有普遍意义的公平、真诚与恪守信用的规则进行交易活动，订立和履行合同的原则。</a:t>
            </a:r>
            <a:endParaRPr kumimoji="1" lang="zh-CN" altLang="en-US" sz="2000"/>
          </a:p>
        </p:txBody>
      </p:sp>
      <p:sp>
        <p:nvSpPr>
          <p:cNvPr id="28" name="标题 1"/>
          <p:cNvSpPr txBox="1"/>
          <p:nvPr/>
        </p:nvSpPr>
        <p:spPr>
          <a:xfrm>
            <a:off x="6593374" y="1794895"/>
            <a:ext cx="2947866" cy="468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诚实信用原则</a:t>
            </a:r>
            <a:endParaRPr kumimoji="1" lang="zh-CN" altLang="en-US"/>
          </a:p>
        </p:txBody>
      </p:sp>
      <p:sp>
        <p:nvSpPr>
          <p:cNvPr id="29" name="标题 1"/>
          <p:cNvSpPr txBox="1"/>
          <p:nvPr/>
        </p:nvSpPr>
        <p:spPr>
          <a:xfrm>
            <a:off x="7830793" y="1431174"/>
            <a:ext cx="473028" cy="276999"/>
          </a:xfrm>
          <a:prstGeom prst="rect">
            <a:avLst/>
          </a:prstGeom>
          <a:noFill/>
          <a:ln>
            <a:noFill/>
          </a:ln>
        </p:spPr>
        <p:txBody>
          <a:bodyPr vert="horz" wrap="square" lIns="0" tIns="0" rIns="0" bIns="0" rtlCol="0" anchor="ctr"/>
          <a:lstStyle/>
          <a:p>
            <a:pPr algn="ctr">
              <a:lnSpc>
                <a:spcPct val="10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04</a:t>
            </a:r>
            <a:endParaRPr kumimoji="1" lang="zh-CN" altLang="en-US"/>
          </a:p>
        </p:txBody>
      </p:sp>
      <p:sp>
        <p:nvSpPr>
          <p:cNvPr id="30" name="标题 1"/>
          <p:cNvSpPr txBox="1"/>
          <p:nvPr/>
        </p:nvSpPr>
        <p:spPr>
          <a:xfrm>
            <a:off x="7899978" y="5522069"/>
            <a:ext cx="334658" cy="334658"/>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7967564" y="5589655"/>
            <a:ext cx="199486" cy="199486"/>
          </a:xfrm>
          <a:prstGeom prst="ellipse">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10039566" y="5177114"/>
            <a:ext cx="10800" cy="344955"/>
          </a:xfrm>
          <a:prstGeom prst="roundRect">
            <a:avLst/>
          </a:prstGeom>
          <a:solidFill>
            <a:schemeClr val="bg1">
              <a:lumMod val="95000"/>
            </a:schemeClr>
          </a:solidFill>
          <a:ln w="12700" cap="rnd">
            <a:solidFill>
              <a:schemeClr val="bg1">
                <a:lumMod val="9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9720966" y="3319227"/>
            <a:ext cx="648000" cy="324000"/>
          </a:xfrm>
          <a:prstGeom prst="round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571032" y="4205638"/>
            <a:ext cx="2947868" cy="941027"/>
          </a:xfrm>
          <a:prstGeom prst="rect">
            <a:avLst/>
          </a:prstGeom>
          <a:noFill/>
          <a:ln>
            <a:noFill/>
          </a:ln>
        </p:spPr>
        <p:txBody>
          <a:bodyPr vert="horz" wrap="square" lIns="0" tIns="0" rIns="0" bIns="0" rtlCol="0" anchor="t"/>
          <a:lstStyle/>
          <a:p>
            <a:pPr algn="ctr">
              <a:lnSpc>
                <a:spcPct val="13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遵纪守法原则是指当事人订立、履行合同，应遵守法律、行政法规，尊重社会公德，不得扰乱社会经济秩序、损害社会公共利益的原则。</a:t>
            </a:r>
            <a:endParaRPr kumimoji="1" lang="zh-CN" altLang="en-US" sz="2000"/>
          </a:p>
        </p:txBody>
      </p:sp>
      <p:sp>
        <p:nvSpPr>
          <p:cNvPr id="35" name="标题 1"/>
          <p:cNvSpPr txBox="1"/>
          <p:nvPr/>
        </p:nvSpPr>
        <p:spPr>
          <a:xfrm>
            <a:off x="8571032" y="3706449"/>
            <a:ext cx="2947868" cy="468000"/>
          </a:xfrm>
          <a:prstGeom prst="rect">
            <a:avLst/>
          </a:prstGeom>
          <a:noFill/>
          <a:ln>
            <a:noFill/>
          </a:ln>
        </p:spPr>
        <p:txBody>
          <a:bodyPr vert="horz" wrap="square" lIns="0" tIns="0" rIns="0" bIns="0" rtlCol="0" anchor="ctr"/>
          <a:lstStyle/>
          <a:p>
            <a:pPr algn="ctr">
              <a:lnSpc>
                <a:spcPct val="120000"/>
              </a:lnSpc>
            </a:pPr>
            <a:r>
              <a:rPr kumimoji="1" lang="en-US" altLang="zh-CN" sz="16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遵纪守法原则</a:t>
            </a:r>
            <a:endParaRPr kumimoji="1" lang="zh-CN" altLang="en-US"/>
          </a:p>
        </p:txBody>
      </p:sp>
      <p:sp>
        <p:nvSpPr>
          <p:cNvPr id="36" name="标题 1"/>
          <p:cNvSpPr txBox="1"/>
          <p:nvPr/>
        </p:nvSpPr>
        <p:spPr>
          <a:xfrm>
            <a:off x="9808452" y="3342728"/>
            <a:ext cx="473028" cy="276999"/>
          </a:xfrm>
          <a:prstGeom prst="rect">
            <a:avLst/>
          </a:prstGeom>
          <a:noFill/>
          <a:ln>
            <a:noFill/>
          </a:ln>
        </p:spPr>
        <p:txBody>
          <a:bodyPr vert="horz" wrap="square" lIns="0" tIns="0" rIns="0" bIns="0" rtlCol="0" anchor="ctr"/>
          <a:lstStyle/>
          <a:p>
            <a:pPr algn="ctr">
              <a:lnSpc>
                <a:spcPct val="100000"/>
              </a:lnSpc>
            </a:pPr>
            <a:r>
              <a:rPr kumimoji="1" lang="en-US" altLang="zh-CN" sz="160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05</a:t>
            </a:r>
            <a:endParaRPr kumimoji="1" lang="zh-CN" altLang="en-US"/>
          </a:p>
        </p:txBody>
      </p:sp>
      <p:sp>
        <p:nvSpPr>
          <p:cNvPr id="37" name="标题 1"/>
          <p:cNvSpPr txBox="1"/>
          <p:nvPr/>
        </p:nvSpPr>
        <p:spPr>
          <a:xfrm>
            <a:off x="9877637" y="5522069"/>
            <a:ext cx="334658" cy="334658"/>
          </a:xfrm>
          <a:prstGeom prst="ellipse">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8" name="标题 1"/>
          <p:cNvSpPr txBox="1"/>
          <p:nvPr/>
        </p:nvSpPr>
        <p:spPr>
          <a:xfrm>
            <a:off x="9945223" y="5589655"/>
            <a:ext cx="199486" cy="199486"/>
          </a:xfrm>
          <a:prstGeom prst="ellipse">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9" name="标题 1"/>
          <p:cNvSpPr txBox="1"/>
          <p:nvPr/>
        </p:nvSpPr>
        <p:spPr>
          <a:xfrm>
            <a:off x="138135" y="96921"/>
            <a:ext cx="799660" cy="588879"/>
          </a:xfrm>
          <a:custGeom>
            <a:avLst/>
            <a:gdLst>
              <a:gd name="connsiteX0" fmla="*/ 140767 w 799660"/>
              <a:gd name="connsiteY0" fmla="*/ 0 h 588879"/>
              <a:gd name="connsiteX1" fmla="*/ 799660 w 799660"/>
              <a:gd name="connsiteY1" fmla="*/ 0 h 588879"/>
              <a:gd name="connsiteX2" fmla="*/ 604311 w 799660"/>
              <a:gd name="connsiteY2" fmla="*/ 588879 h 588879"/>
              <a:gd name="connsiteX3" fmla="*/ 204838 w 799660"/>
              <a:gd name="connsiteY3" fmla="*/ 588879 h 588879"/>
              <a:gd name="connsiteX4" fmla="*/ 0 w 799660"/>
              <a:gd name="connsiteY4" fmla="*/ 424342 h 588879"/>
              <a:gd name="connsiteX5" fmla="*/ 140767 w 799660"/>
              <a:gd name="connsiteY5" fmla="*/ 0 h 588879"/>
            </a:gdLst>
            <a:ahLst/>
            <a:cxnLst/>
            <a:rect l="l" t="t" r="r" b="b"/>
            <a:pathLst>
              <a:path w="799660" h="588879">
                <a:moveTo>
                  <a:pt x="140767" y="0"/>
                </a:moveTo>
                <a:lnTo>
                  <a:pt x="799660" y="0"/>
                </a:lnTo>
                <a:lnTo>
                  <a:pt x="604311" y="588879"/>
                </a:lnTo>
                <a:lnTo>
                  <a:pt x="204838" y="588879"/>
                </a:lnTo>
                <a:lnTo>
                  <a:pt x="0" y="424342"/>
                </a:lnTo>
                <a:lnTo>
                  <a:pt x="140767"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0" name="标题 1"/>
          <p:cNvSpPr txBox="1"/>
          <p:nvPr/>
        </p:nvSpPr>
        <p:spPr>
          <a:xfrm>
            <a:off x="83554" y="567567"/>
            <a:ext cx="186415" cy="118233"/>
          </a:xfrm>
          <a:custGeom>
            <a:avLst/>
            <a:gdLst>
              <a:gd name="connsiteX0" fmla="*/ 39222 w 186415"/>
              <a:gd name="connsiteY0" fmla="*/ 0 h 118233"/>
              <a:gd name="connsiteX1" fmla="*/ 186415 w 186415"/>
              <a:gd name="connsiteY1" fmla="*/ 118233 h 118233"/>
              <a:gd name="connsiteX2" fmla="*/ 0 w 186415"/>
              <a:gd name="connsiteY2" fmla="*/ 118233 h 118233"/>
              <a:gd name="connsiteX3" fmla="*/ 39222 w 186415"/>
              <a:gd name="connsiteY3" fmla="*/ 0 h 118233"/>
            </a:gdLst>
            <a:ahLst/>
            <a:cxnLst/>
            <a:rect l="l" t="t" r="r" b="b"/>
            <a:pathLst>
              <a:path w="186415" h="118233">
                <a:moveTo>
                  <a:pt x="39222" y="0"/>
                </a:moveTo>
                <a:lnTo>
                  <a:pt x="186415" y="118233"/>
                </a:lnTo>
                <a:lnTo>
                  <a:pt x="0" y="118233"/>
                </a:lnTo>
                <a:lnTo>
                  <a:pt x="39222" y="0"/>
                </a:lnTo>
                <a:close/>
              </a:path>
            </a:pathLst>
          </a:cu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flipH="1">
            <a:off x="522711" y="264695"/>
            <a:ext cx="8009272" cy="421105"/>
          </a:xfrm>
          <a:prstGeom prst="homePlate">
            <a:avLst/>
          </a:prstGeom>
          <a:gradFill>
            <a:gsLst>
              <a:gs pos="0">
                <a:schemeClr val="bg1"/>
              </a:gs>
              <a:gs pos="100000">
                <a:schemeClr val="accent1">
                  <a:lumMod val="20000"/>
                  <a:lumOff val="80000"/>
                </a:schemeClr>
              </a:gs>
            </a:gsLst>
            <a:lin ang="0" scaled="0"/>
          </a:gra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a:off x="937795" y="230216"/>
            <a:ext cx="7780158" cy="496692"/>
          </a:xfrm>
          <a:prstGeom prst="rect">
            <a:avLst/>
          </a:prstGeom>
          <a:noFill/>
          <a:ln cap="sq">
            <a:noFill/>
          </a:ln>
        </p:spPr>
        <p:txBody>
          <a:bodyPr vert="horz" wrap="square" lIns="0" tIns="0" rIns="0" bIns="0" rtlCol="0" anchor="ctr"/>
          <a:lstStyle/>
          <a:p>
            <a:pPr algn="l">
              <a:lnSpc>
                <a:spcPct val="130000"/>
              </a:lnSpc>
            </a:pPr>
            <a:r>
              <a:rPr kumimoji="1" lang="zh-CN" altLang="en-US" sz="2400" dirty="0"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en-US" altLang="zh-CN" sz="2400" dirty="0" err="1" smtClean="0">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合同法律制度的基本原则</a:t>
            </a:r>
            <a:endParaRPr kumimoji="1" lang="zh-CN" altLang="en-US" dirty="0"/>
          </a:p>
        </p:txBody>
      </p:sp>
      <p:sp>
        <p:nvSpPr>
          <p:cNvPr id="44" name="标题 1"/>
          <p:cNvSpPr txBox="1"/>
          <p:nvPr/>
        </p:nvSpPr>
        <p:spPr>
          <a:xfrm flipH="1">
            <a:off x="285668" y="348915"/>
            <a:ext cx="288758" cy="252663"/>
          </a:xfrm>
          <a:prstGeom prst="chevron">
            <a:avLst/>
          </a:prstGeom>
          <a:solidFill>
            <a:schemeClr val="bg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14591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a:off x="811464" y="96921"/>
            <a:ext cx="10479505" cy="60158"/>
          </a:xfrm>
          <a:prstGeom prst="rect">
            <a:avLst/>
          </a:prstGeom>
          <a:solidFill>
            <a:schemeClr val="accent1"/>
          </a:solidFill>
          <a:ln w="1905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合同的订立</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任务二</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14.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15.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16.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17.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18.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19.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20.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21.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22.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23.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24.xml><?xml version="1.0" encoding="utf-8"?>
<p:tagLst xmlns:p="http://schemas.openxmlformats.org/presentationml/2006/main">
  <p:tag name="KSO_WM_DIAGRAM_VIRTUALLY_FRAME" val="{&quot;height&quot;:386.8696062992126,&quot;left&quot;:401.827874015748,&quot;top&quot;:91.6303937007874,&quot;width&quot;:505.98795275590544}"/>
</p:tagLst>
</file>

<file path=ppt/tags/tag25.xml><?xml version="1.0" encoding="utf-8"?>
<p:tagLst xmlns:p="http://schemas.openxmlformats.org/presentationml/2006/main">
  <p:tag name="KSO_WM_DIAGRAM_VIRTUALLY_FRAME" val="{&quot;height&quot;:384.75007874015745,&quot;left&quot;:152.6468503937008,&quot;top&quot;:106.25,&quot;width&quot;:654.7062992125983}"/>
</p:tagLst>
</file>

<file path=ppt/tags/tag26.xml><?xml version="1.0" encoding="utf-8"?>
<p:tagLst xmlns:p="http://schemas.openxmlformats.org/presentationml/2006/main">
  <p:tag name="KSO_WM_DIAGRAM_VIRTUALLY_FRAME" val="{&quot;height&quot;:384.75007874015745,&quot;left&quot;:152.6468503937008,&quot;top&quot;:106.25,&quot;width&quot;:654.7062992125983}"/>
</p:tagLst>
</file>

<file path=ppt/tags/tag27.xml><?xml version="1.0" encoding="utf-8"?>
<p:tagLst xmlns:p="http://schemas.openxmlformats.org/presentationml/2006/main">
  <p:tag name="KSO_WM_DIAGRAM_VIRTUALLY_FRAME" val="{&quot;height&quot;:384.75007874015745,&quot;left&quot;:152.6468503937008,&quot;top&quot;:106.25,&quot;width&quot;:654.7062992125983}"/>
</p:tagLst>
</file>

<file path=ppt/tags/tag28.xml><?xml version="1.0" encoding="utf-8"?>
<p:tagLst xmlns:p="http://schemas.openxmlformats.org/presentationml/2006/main">
  <p:tag name="KSO_WM_DIAGRAM_VIRTUALLY_FRAME" val="{&quot;height&quot;:384.75007874015745,&quot;left&quot;:152.6468503937008,&quot;top&quot;:106.25,&quot;width&quot;:654.7062992125983}"/>
</p:tagLst>
</file>

<file path=ppt/tags/tag29.xml><?xml version="1.0" encoding="utf-8"?>
<p:tagLst xmlns:p="http://schemas.openxmlformats.org/presentationml/2006/main">
  <p:tag name="KSO_WM_DIAGRAM_VIRTUALLY_FRAME" val="{&quot;height&quot;:384.75007874015745,&quot;left&quot;:152.6468503937008,&quot;top&quot;:106.25,&quot;width&quot;:654.7062992125983}"/>
</p:tagLst>
</file>

<file path=ppt/tags/tag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30.xml><?xml version="1.0" encoding="utf-8"?>
<p:tagLst xmlns:p="http://schemas.openxmlformats.org/presentationml/2006/main">
  <p:tag name="KSO_WM_DIAGRAM_VIRTUALLY_FRAME" val="{&quot;height&quot;:384.75007874015745,&quot;left&quot;:152.6468503937008,&quot;top&quot;:106.25,&quot;width&quot;:654.7062992125983}"/>
</p:tagLst>
</file>

<file path=ppt/tags/tag31.xml><?xml version="1.0" encoding="utf-8"?>
<p:tagLst xmlns:p="http://schemas.openxmlformats.org/presentationml/2006/main">
  <p:tag name="KSO_WM_DIAGRAM_VIRTUALLY_FRAME" val="{&quot;height&quot;:384.75007874015745,&quot;left&quot;:152.6468503937008,&quot;top&quot;:106.25,&quot;width&quot;:654.7062992125983}"/>
</p:tagLst>
</file>

<file path=ppt/tags/tag32.xml><?xml version="1.0" encoding="utf-8"?>
<p:tagLst xmlns:p="http://schemas.openxmlformats.org/presentationml/2006/main">
  <p:tag name="KSO_WM_DIAGRAM_VIRTUALLY_FRAME" val="{&quot;height&quot;:384.75007874015745,&quot;left&quot;:152.6468503937008,&quot;top&quot;:106.25,&quot;width&quot;:654.7062992125983}"/>
</p:tagLst>
</file>

<file path=ppt/tags/tag33.xml><?xml version="1.0" encoding="utf-8"?>
<p:tagLst xmlns:p="http://schemas.openxmlformats.org/presentationml/2006/main">
  <p:tag name="KSO_WM_DIAGRAM_VIRTUALLY_FRAME" val="{&quot;height&quot;:384.75007874015745,&quot;left&quot;:152.6468503937008,&quot;top&quot;:106.25,&quot;width&quot;:654.7062992125983}"/>
</p:tagLst>
</file>

<file path=ppt/tags/tag34.xml><?xml version="1.0" encoding="utf-8"?>
<p:tagLst xmlns:p="http://schemas.openxmlformats.org/presentationml/2006/main">
  <p:tag name="KSO_WM_DIAGRAM_VIRTUALLY_FRAME" val="{&quot;height&quot;:384.75007874015745,&quot;left&quot;:152.6468503937008,&quot;top&quot;:106.25,&quot;width&quot;:654.7062992125983}"/>
</p:tagLst>
</file>

<file path=ppt/tags/tag35.xml><?xml version="1.0" encoding="utf-8"?>
<p:tagLst xmlns:p="http://schemas.openxmlformats.org/presentationml/2006/main">
  <p:tag name="KSO_WM_DIAGRAM_VIRTUALLY_FRAME" val="{&quot;height&quot;:384.75007874015745,&quot;left&quot;:152.6468503937008,&quot;top&quot;:106.25,&quot;width&quot;:654.7062992125983}"/>
</p:tagLst>
</file>

<file path=ppt/tags/tag36.xml><?xml version="1.0" encoding="utf-8"?>
<p:tagLst xmlns:p="http://schemas.openxmlformats.org/presentationml/2006/main">
  <p:tag name="KSO_WM_DIAGRAM_VIRTUALLY_FRAME" val="{&quot;height&quot;:384.75007874015745,&quot;left&quot;:152.6468503937008,&quot;top&quot;:106.25,&quot;width&quot;:654.7062992125983}"/>
</p:tagLst>
</file>

<file path=ppt/tags/tag37.xml><?xml version="1.0" encoding="utf-8"?>
<p:tagLst xmlns:p="http://schemas.openxmlformats.org/presentationml/2006/main">
  <p:tag name="KSO_WM_DIAGRAM_VIRTUALLY_FRAME" val="{&quot;height&quot;:384.75007874015745,&quot;left&quot;:152.6468503937008,&quot;top&quot;:106.25,&quot;width&quot;:654.7062992125983}"/>
</p:tagLst>
</file>

<file path=ppt/tags/tag38.xml><?xml version="1.0" encoding="utf-8"?>
<p:tagLst xmlns:p="http://schemas.openxmlformats.org/presentationml/2006/main">
  <p:tag name="KSO_WM_DIAGRAM_VIRTUALLY_FRAME" val="{&quot;height&quot;:384.75007874015745,&quot;left&quot;:152.6468503937008,&quot;top&quot;:106.25,&quot;width&quot;:654.7062992125983}"/>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92.5499129528103,&quot;left&quot;:21.95740157480315,&quot;top&quot;:102.10000830703217,&quot;width&quot;:918.1277165354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3770</Words>
  <Application>WPS 演示</Application>
  <PresentationFormat>宽屏</PresentationFormat>
  <Paragraphs>355</Paragraphs>
  <Slides>36</Slides>
  <Notes>36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Wingdings</vt:lpstr>
      <vt:lpstr>Source Han Sans CN Bold Bold</vt:lpstr>
      <vt:lpstr>OPPOSans H</vt:lpstr>
      <vt:lpstr>Source Han Sans CN Normal</vt:lpstr>
      <vt:lpstr>OPPOSans R</vt:lpstr>
      <vt:lpstr>等线</vt:lpstr>
      <vt:lpstr>微软雅黑</vt:lpstr>
      <vt:lpstr>Arial Unicode MS</vt:lpstr>
      <vt:lpstr>OPPOSans B</vt:lpstr>
      <vt:lpstr>Calibri</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ZJ</dc:creator>
  <cp:lastModifiedBy>武静影</cp:lastModifiedBy>
  <cp:revision>20</cp:revision>
  <dcterms:created xsi:type="dcterms:W3CDTF">2025-08-31T23:40:00Z</dcterms:created>
  <dcterms:modified xsi:type="dcterms:W3CDTF">2025-11-06T10:15:14Z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6ECD8635C57B4000AE17F4892D8BA3E5_12</vt:lpwstr>
  </property>
  <property fmtid="{D5CDD505-2E9C-101B-9397-08002B2CF9AE}" pid="3" name="KSOProductBuildVer">
    <vt:lpwstr>2052-12.1.0.19302</vt:lpwstr>
  </property>
</Properties>
</file>